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79" r:id="rId2"/>
    <p:sldId id="374" r:id="rId3"/>
    <p:sldId id="380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61" r:id="rId12"/>
    <p:sldId id="388" r:id="rId13"/>
    <p:sldId id="358" r:id="rId14"/>
    <p:sldId id="362" r:id="rId15"/>
    <p:sldId id="376" r:id="rId16"/>
    <p:sldId id="363" r:id="rId17"/>
    <p:sldId id="389" r:id="rId18"/>
    <p:sldId id="390" r:id="rId19"/>
    <p:sldId id="319" r:id="rId20"/>
    <p:sldId id="320" r:id="rId21"/>
    <p:sldId id="378" r:id="rId22"/>
    <p:sldId id="391" r:id="rId23"/>
    <p:sldId id="392" r:id="rId24"/>
    <p:sldId id="364" r:id="rId25"/>
    <p:sldId id="365" r:id="rId26"/>
    <p:sldId id="366" r:id="rId27"/>
    <p:sldId id="393" r:id="rId28"/>
    <p:sldId id="346" r:id="rId29"/>
    <p:sldId id="369" r:id="rId30"/>
    <p:sldId id="394" r:id="rId31"/>
    <p:sldId id="395" r:id="rId32"/>
    <p:sldId id="396" r:id="rId33"/>
    <p:sldId id="397" r:id="rId34"/>
    <p:sldId id="398" r:id="rId35"/>
    <p:sldId id="344" r:id="rId36"/>
    <p:sldId id="400" r:id="rId37"/>
    <p:sldId id="401" r:id="rId38"/>
    <p:sldId id="402" r:id="rId39"/>
    <p:sldId id="403" r:id="rId40"/>
    <p:sldId id="404" r:id="rId4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gray" frameSlides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08" autoAdjust="0"/>
  </p:normalViewPr>
  <p:slideViewPr>
    <p:cSldViewPr snapToGrid="0" snapToObjects="1">
      <p:cViewPr>
        <p:scale>
          <a:sx n="100" d="100"/>
          <a:sy n="100" d="100"/>
        </p:scale>
        <p:origin x="-896" y="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783E5-7387-6B42-B2C4-CBD24C9C3722}" type="datetimeFigureOut">
              <a:rPr lang="sv-SE" smtClean="0"/>
              <a:t>17-09-18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647DB-B185-8345-A75C-E60290BA9278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0561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199372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Vänstra filmknappen: Film på lärare som hälsar på  alla</a:t>
            </a:r>
          </a:p>
          <a:p>
            <a:r>
              <a:rPr lang="sv-SE" dirty="0"/>
              <a:t>Högra filmknappen: Hockey </a:t>
            </a:r>
            <a:r>
              <a:rPr lang="sv-SE" dirty="0" err="1"/>
              <a:t>Helmet</a:t>
            </a:r>
            <a:r>
              <a:rPr lang="sv-SE" dirty="0"/>
              <a:t> </a:t>
            </a:r>
            <a:r>
              <a:rPr lang="sv-SE" dirty="0" err="1"/>
              <a:t>Helper</a:t>
            </a:r>
            <a:r>
              <a:rPr lang="sv-SE" dirty="0"/>
              <a:t> för föräldrar</a:t>
            </a:r>
          </a:p>
          <a:p>
            <a:r>
              <a:rPr lang="sv-SE" dirty="0"/>
              <a:t>Mittersta filmklippet: Hur vi ”sänder” och hur vi ”tar emot” instruktion. Erfarenhet – tidigare kunskap – tolkning </a:t>
            </a:r>
            <a:r>
              <a:rPr lang="sv-SE" dirty="0" err="1"/>
              <a:t>m.m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7692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7692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Bilden beskriver en modell över hur feedback med kvalité ökar spelarens prestation = Spiralen går då snabbare och blir större i sitt omfång, hockeykunskapen tar fart=Utveckling.</a:t>
            </a:r>
          </a:p>
          <a:p>
            <a:endParaRPr lang="sv-SE" dirty="0"/>
          </a:p>
          <a:p>
            <a:r>
              <a:rPr lang="sv-SE" dirty="0"/>
              <a:t>UTGÅNGSPUNKT: Tränarens möte med spelaren.</a:t>
            </a:r>
          </a:p>
          <a:p>
            <a:r>
              <a:rPr lang="sv-SE" dirty="0"/>
              <a:t>Utgå från match – Koppla matchen till träningen – Rita övningen och ge syfte och 1-3 </a:t>
            </a:r>
            <a:r>
              <a:rPr lang="sv-SE" dirty="0" err="1" smtClean="0"/>
              <a:t>bettenden</a:t>
            </a:r>
            <a:r>
              <a:rPr lang="sv-SE" dirty="0" smtClean="0"/>
              <a:t> som </a:t>
            </a:r>
            <a:r>
              <a:rPr lang="sv-SE" dirty="0"/>
              <a:t>skall övas på</a:t>
            </a:r>
            <a:r>
              <a:rPr lang="sv-SE" baseline="0" dirty="0"/>
              <a:t> – Kör isträningen</a:t>
            </a:r>
            <a:br>
              <a:rPr lang="sv-SE" baseline="0" dirty="0"/>
            </a:br>
            <a:r>
              <a:rPr lang="sv-SE" baseline="0" dirty="0"/>
              <a:t>- Feedback under isträningen på </a:t>
            </a:r>
            <a:r>
              <a:rPr lang="sv-SE" baseline="0" dirty="0" smtClean="0"/>
              <a:t>beteenden till </a:t>
            </a:r>
            <a:r>
              <a:rPr lang="sv-SE" baseline="0" dirty="0"/>
              <a:t>spelaren – Koppla träningen till matchen – Koppla tillbaka från matchen till träningen</a:t>
            </a:r>
          </a:p>
          <a:p>
            <a:pPr marL="171450" indent="-171450">
              <a:buFontTx/>
              <a:buChar char="-"/>
            </a:pPr>
            <a:r>
              <a:rPr lang="sv-SE" dirty="0"/>
              <a:t>Rita övningen och ge syfte och 1-3 </a:t>
            </a:r>
            <a:r>
              <a:rPr lang="sv-SE" dirty="0" smtClean="0"/>
              <a:t>beteenden som </a:t>
            </a:r>
            <a:r>
              <a:rPr lang="sv-SE" dirty="0"/>
              <a:t>skall övas på - </a:t>
            </a:r>
            <a:r>
              <a:rPr lang="sv-SE" baseline="0" dirty="0"/>
              <a:t>Feedback under isträningen på </a:t>
            </a:r>
            <a:r>
              <a:rPr lang="sv-SE" baseline="0" dirty="0" smtClean="0"/>
              <a:t>beteende till </a:t>
            </a:r>
            <a:r>
              <a:rPr lang="sv-SE" baseline="0" dirty="0"/>
              <a:t>spelaren – Uppföljning under/efter match och träning.</a:t>
            </a:r>
          </a:p>
          <a:p>
            <a:pPr marL="0" indent="0">
              <a:buFontTx/>
              <a:buNone/>
            </a:pPr>
            <a:endParaRPr lang="sv-SE" baseline="0" dirty="0"/>
          </a:p>
          <a:p>
            <a:pPr marL="0" indent="0">
              <a:buFontTx/>
              <a:buNone/>
            </a:pPr>
            <a:r>
              <a:rPr lang="sv-SE" b="1" baseline="0" dirty="0"/>
              <a:t>*) DÅ KVALITÉN/NIVÅN PÅ FEEDBACKEN ÄR BRA – </a:t>
            </a:r>
            <a:r>
              <a:rPr lang="sv-SE" baseline="0" dirty="0"/>
              <a:t>ÖKAR KUNSKAPEN HOS SPELAREN = EFFEKTIVARE UTVECKLING = BÄTTRE SPELARE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1625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7692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Låt 2 personer lämna rummet</a:t>
            </a:r>
          </a:p>
          <a:p>
            <a:r>
              <a:rPr lang="sv-SE" dirty="0"/>
              <a:t>Göm en bilnyckel</a:t>
            </a:r>
          </a:p>
          <a:p>
            <a:r>
              <a:rPr lang="sv-SE" dirty="0"/>
              <a:t>Ta in person nr 1</a:t>
            </a:r>
          </a:p>
          <a:p>
            <a:r>
              <a:rPr lang="sv-SE" dirty="0"/>
              <a:t>Alla övriga i rummet får inte säga något.</a:t>
            </a:r>
          </a:p>
          <a:p>
            <a:r>
              <a:rPr lang="sv-SE" dirty="0"/>
              <a:t>Person nr 1 skall hitta</a:t>
            </a:r>
            <a:r>
              <a:rPr lang="sv-SE" baseline="0" dirty="0"/>
              <a:t> nyckeln utan feedback.</a:t>
            </a:r>
          </a:p>
          <a:p>
            <a:r>
              <a:rPr lang="sv-SE" baseline="0" dirty="0"/>
              <a:t>Ta in person nr 2 i rummet.</a:t>
            </a:r>
          </a:p>
          <a:p>
            <a:r>
              <a:rPr lang="sv-SE" baseline="0" dirty="0"/>
              <a:t>Person nr 2 får feedback genom att du knäpper med fingrarna desto närmare personen befinner sig nyckeln.</a:t>
            </a:r>
          </a:p>
          <a:p>
            <a:r>
              <a:rPr lang="sv-SE" baseline="0" dirty="0"/>
              <a:t>DETTA GER ETT EXEMPEL PÅ ATT KONKRET FEEDBACK ÄR VÄGEN TILL ATT UTVECKLA 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6846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7692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Det är beteende som påverkar utvecklingen.</a:t>
            </a:r>
          </a:p>
          <a:p>
            <a:endParaRPr lang="sv-SE" dirty="0"/>
          </a:p>
          <a:p>
            <a:r>
              <a:rPr lang="sv-SE" dirty="0"/>
              <a:t>Koppla även till TRÄNAREN: Du gjorde en bra träning i dag. Eller </a:t>
            </a:r>
            <a:r>
              <a:rPr lang="sv-SE" dirty="0" err="1"/>
              <a:t>Bettende</a:t>
            </a:r>
            <a:r>
              <a:rPr lang="sv-SE" dirty="0"/>
              <a:t> feedback: Du gjorde en bra träning i dag för du tittade barnen i ögonen och du </a:t>
            </a:r>
            <a:r>
              <a:rPr lang="sv-SE" dirty="0" err="1"/>
              <a:t>feedbackade</a:t>
            </a:r>
            <a:r>
              <a:rPr lang="sv-SE" dirty="0"/>
              <a:t> med detaljer.</a:t>
            </a:r>
          </a:p>
        </p:txBody>
      </p:sp>
    </p:spTree>
    <p:extLst>
      <p:ext uri="{BB962C8B-B14F-4D97-AF65-F5344CB8AC3E}">
        <p14:creationId xmlns:p14="http://schemas.microsoft.com/office/powerpoint/2010/main" val="1029316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Det är beteende som påverkar utvecklingen.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Koppla även till TRÄNAREN: Du gjorde en bra träning i dag. Eller </a:t>
            </a:r>
            <a:r>
              <a:rPr lang="sv-SE" dirty="0" err="1"/>
              <a:t>Bettende</a:t>
            </a:r>
            <a:r>
              <a:rPr lang="sv-SE" dirty="0"/>
              <a:t> feedback: Du gjorde en bra träning i dag för du tittade barnen i ögonen och du </a:t>
            </a:r>
            <a:r>
              <a:rPr lang="sv-SE" dirty="0" err="1"/>
              <a:t>feedbackade</a:t>
            </a:r>
            <a:r>
              <a:rPr lang="sv-SE" dirty="0"/>
              <a:t> med detaljer.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1054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Visa en eller flera övningsmoment</a:t>
            </a:r>
            <a:r>
              <a:rPr lang="sv-SE" baseline="0" dirty="0"/>
              <a:t> av de 7 olika som filmklippet innehåller.</a:t>
            </a:r>
          </a:p>
          <a:p>
            <a:r>
              <a:rPr lang="sv-SE" baseline="0" dirty="0"/>
              <a:t>Dela ut ”övningspappret” för Case 1.</a:t>
            </a:r>
          </a:p>
          <a:p>
            <a:r>
              <a:rPr lang="sv-SE" baseline="0" dirty="0"/>
              <a:t>Ställ frågan som visas på PP bilden och låt deltagarna fundera och skriva ner svaren på ”</a:t>
            </a:r>
            <a:r>
              <a:rPr lang="sv-SE" baseline="0" dirty="0" err="1"/>
              <a:t>case</a:t>
            </a:r>
            <a:r>
              <a:rPr lang="sv-SE" baseline="0" dirty="0"/>
              <a:t> 1 pappret”</a:t>
            </a:r>
          </a:p>
          <a:p>
            <a:r>
              <a:rPr lang="sv-SE" baseline="0" dirty="0"/>
              <a:t>Arbeta individuellt eller parvis. Ca 3-5 minuter/övning</a:t>
            </a:r>
          </a:p>
          <a:p>
            <a:r>
              <a:rPr lang="sv-SE" baseline="0" dirty="0"/>
              <a:t>Fånga gruppen igen och stäm av vad de skrivit. Ca 5 minuter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5138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Visa en eller flera övningsmoment</a:t>
            </a:r>
            <a:r>
              <a:rPr lang="sv-SE" baseline="0" dirty="0"/>
              <a:t> av de 3 olika som filmklippet innehåller.</a:t>
            </a:r>
          </a:p>
          <a:p>
            <a:r>
              <a:rPr lang="sv-SE" baseline="0" dirty="0"/>
              <a:t>Dela ut ”övningspappret” för Case 2.</a:t>
            </a:r>
          </a:p>
          <a:p>
            <a:r>
              <a:rPr lang="sv-SE" baseline="0" dirty="0"/>
              <a:t>Ställ frågan som visas på PP bilden och låt deltagarna fundera och skriva ner svaren på ”</a:t>
            </a:r>
            <a:r>
              <a:rPr lang="sv-SE" baseline="0" dirty="0" err="1"/>
              <a:t>case</a:t>
            </a:r>
            <a:r>
              <a:rPr lang="sv-SE" baseline="0" dirty="0"/>
              <a:t> 2 pappret”</a:t>
            </a:r>
          </a:p>
          <a:p>
            <a:r>
              <a:rPr lang="sv-SE" baseline="0" dirty="0"/>
              <a:t>Arbeta individuellt eller parvis. Ca 3-5 minuter/övning</a:t>
            </a:r>
          </a:p>
          <a:p>
            <a:r>
              <a:rPr lang="sv-SE" baseline="0" dirty="0"/>
              <a:t>Fånga gruppen igen och stäm av vad de skrivit. Ca 5 minuter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51387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Visa en eller flera övningsmoment</a:t>
            </a:r>
            <a:r>
              <a:rPr lang="sv-SE" baseline="0" dirty="0"/>
              <a:t> av de 3 olika som filmklippet innehåller.</a:t>
            </a:r>
          </a:p>
          <a:p>
            <a:r>
              <a:rPr lang="sv-SE" baseline="0" dirty="0"/>
              <a:t>Dela ut ”övningspappret” för Case </a:t>
            </a:r>
            <a:r>
              <a:rPr lang="sv-SE" baseline="0" dirty="0" smtClean="0"/>
              <a:t>3</a:t>
            </a:r>
            <a:endParaRPr lang="sv-SE" baseline="0" dirty="0"/>
          </a:p>
          <a:p>
            <a:r>
              <a:rPr lang="sv-SE" baseline="0" dirty="0"/>
              <a:t>Ställ frågan som visas på PP bilden och låt deltagarna fundera och skriva ner svaren på ”</a:t>
            </a:r>
            <a:r>
              <a:rPr lang="sv-SE" baseline="0" dirty="0" err="1"/>
              <a:t>case</a:t>
            </a:r>
            <a:r>
              <a:rPr lang="sv-SE" baseline="0" dirty="0"/>
              <a:t> 3 pappret”</a:t>
            </a:r>
          </a:p>
          <a:p>
            <a:r>
              <a:rPr lang="sv-SE" baseline="0" dirty="0"/>
              <a:t>Arbeta individuellt eller parvis. Ca 3-5 minuter/övning</a:t>
            </a:r>
          </a:p>
          <a:p>
            <a:r>
              <a:rPr lang="sv-SE" baseline="0" dirty="0"/>
              <a:t>Fånga gruppen igen och stäm av vad de skrivit. Ca 5 minuter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5138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pPr eaLnBrk="1" hangingPunct="1"/>
            <a:endParaRPr lang="sv-SE" dirty="0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Visa filmklippet på </a:t>
            </a:r>
            <a:r>
              <a:rPr lang="sv-SE" dirty="0" err="1" smtClean="0"/>
              <a:t>smålagsspel</a:t>
            </a:r>
            <a:r>
              <a:rPr lang="sv-SE" dirty="0" smtClean="0"/>
              <a:t>.</a:t>
            </a:r>
            <a:endParaRPr lang="sv-SE" baseline="0" dirty="0"/>
          </a:p>
          <a:p>
            <a:r>
              <a:rPr lang="sv-SE" baseline="0" dirty="0"/>
              <a:t>Dela ut ”övningspappret” för Case </a:t>
            </a:r>
            <a:r>
              <a:rPr lang="sv-SE" baseline="0" dirty="0" smtClean="0"/>
              <a:t>4.</a:t>
            </a:r>
            <a:endParaRPr lang="sv-SE" baseline="0" dirty="0"/>
          </a:p>
          <a:p>
            <a:r>
              <a:rPr lang="sv-SE" baseline="0" dirty="0"/>
              <a:t>Ställ frågan som visas på PP bilden och låt deltagarna fundera och skriva ner svaren på ”</a:t>
            </a:r>
            <a:r>
              <a:rPr lang="sv-SE" baseline="0" dirty="0" err="1"/>
              <a:t>case</a:t>
            </a:r>
            <a:r>
              <a:rPr lang="sv-SE" baseline="0" dirty="0"/>
              <a:t> </a:t>
            </a:r>
            <a:r>
              <a:rPr lang="sv-SE" baseline="0" dirty="0" smtClean="0"/>
              <a:t>4 </a:t>
            </a:r>
            <a:r>
              <a:rPr lang="sv-SE" baseline="0" dirty="0"/>
              <a:t>pappret”</a:t>
            </a:r>
          </a:p>
          <a:p>
            <a:r>
              <a:rPr lang="sv-SE" baseline="0" dirty="0"/>
              <a:t>Arbeta individuellt eller parvis. Ca 3-5 minuter/övning</a:t>
            </a:r>
          </a:p>
          <a:p>
            <a:r>
              <a:rPr lang="sv-SE" baseline="0" dirty="0"/>
              <a:t>Fånga gruppen igen och stäm av vad de skrivit. Ca 5 minuter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51387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Nyckeln till att jobba med beteende träning hos spelarna är att DU som tränare.</a:t>
            </a:r>
          </a:p>
        </p:txBody>
      </p:sp>
    </p:spTree>
    <p:extLst>
      <p:ext uri="{BB962C8B-B14F-4D97-AF65-F5344CB8AC3E}">
        <p14:creationId xmlns:p14="http://schemas.microsoft.com/office/powerpoint/2010/main" val="40127694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pPr eaLnBrk="1" hangingPunct="1"/>
            <a:r>
              <a:rPr lang="sv-SE" dirty="0">
                <a:ea typeface="MS PGothic" charset="0"/>
              </a:rPr>
              <a:t>”Du skall vara mest svett efter träningen” = DU som tränare skall vara aktiv och röra dig mellan ”observations läget ” på plan och köerna för att ge individuell feedback.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pPr eaLnBrk="1" hangingPunct="1"/>
            <a:endParaRPr lang="sv-SE" dirty="0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pPr eaLnBrk="1" hangingPunct="1"/>
            <a:endParaRPr lang="sv-SE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480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pPr eaLnBrk="1" hangingPunct="1"/>
            <a:r>
              <a:rPr lang="sv-SE" dirty="0">
                <a:ea typeface="MS PGothic" charset="0"/>
              </a:rPr>
              <a:t>Respektive HK väljer om alla eller enbart några tränare skall göra återkopplingen.</a:t>
            </a:r>
          </a:p>
          <a:p>
            <a:pPr eaLnBrk="1" hangingPunct="1"/>
            <a:r>
              <a:rPr lang="sv-SE" dirty="0">
                <a:ea typeface="MS PGothic" charset="0"/>
              </a:rPr>
              <a:t>Tryck på knappen för att öppna feedbackformuläret och visa deltagarna.</a:t>
            </a:r>
          </a:p>
        </p:txBody>
      </p:sp>
    </p:spTree>
    <p:extLst>
      <p:ext uri="{BB962C8B-B14F-4D97-AF65-F5344CB8AC3E}">
        <p14:creationId xmlns:p14="http://schemas.microsoft.com/office/powerpoint/2010/main" val="31951350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/>
          <a:p>
            <a:pPr eaLnBrk="1" hangingPunct="1"/>
            <a:r>
              <a:rPr lang="sv-SE">
                <a:ea typeface="MS PGothic" charset="0"/>
              </a:rPr>
              <a:t>Fånga upp feedback på stegutbildningarna. Ingen sammanfattning utan lyssna av och fånga in info angående stegutbildningar.</a:t>
            </a:r>
            <a:br>
              <a:rPr lang="sv-SE">
                <a:ea typeface="MS PGothic" charset="0"/>
              </a:rPr>
            </a:br>
            <a:r>
              <a:rPr lang="sv-SE">
                <a:ea typeface="MS PGothic" charset="0"/>
              </a:rPr>
              <a:t>Om samma typ av synpunkt Positivt/negativt kommer upp vid flera besök = skriv ett mail till Anders Lundberg.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5844" name="Platshållare för bild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F4DBEF3A-A0E9-4326-A94D-94FF6D469D3B}" type="slidenum">
              <a:rPr lang="sv-SE" sz="1200"/>
              <a:pPr algn="r" eaLnBrk="0" hangingPunct="0"/>
              <a:t>38</a:t>
            </a:fld>
            <a:endParaRPr lang="sv-SE" sz="1200"/>
          </a:p>
        </p:txBody>
      </p:sp>
    </p:spTree>
    <p:extLst>
      <p:ext uri="{BB962C8B-B14F-4D97-AF65-F5344CB8AC3E}">
        <p14:creationId xmlns:p14="http://schemas.microsoft.com/office/powerpoint/2010/main" val="9711171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/>
          </a:p>
        </p:txBody>
      </p:sp>
      <p:sp>
        <p:nvSpPr>
          <p:cNvPr id="4100" name="Platshållare för bild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A7D05D0-7DC6-4564-8F2B-473E91B9EF36}" type="slidenum">
              <a:rPr lang="sv-SE" sz="1200">
                <a:latin typeface="Arial" charset="0"/>
              </a:rPr>
              <a:pPr algn="r" eaLnBrk="0" hangingPunct="0"/>
              <a:t>39</a:t>
            </a:fld>
            <a:endParaRPr lang="sv-SE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08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pPr eaLnBrk="1" hangingPunct="1"/>
            <a:endParaRPr lang="sv-SE" dirty="0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pPr eaLnBrk="1" hangingPunct="1"/>
            <a:endParaRPr lang="sv-SE" dirty="0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7692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Två olika filmer</a:t>
            </a:r>
          </a:p>
          <a:p>
            <a:pPr marL="228600" indent="-228600">
              <a:buAutoNum type="arabicPeriod"/>
            </a:pPr>
            <a:r>
              <a:rPr lang="sv-SE" dirty="0"/>
              <a:t>Lärare som har en hälsning för varje elev = möta individen</a:t>
            </a:r>
          </a:p>
          <a:p>
            <a:pPr marL="228600" indent="-228600">
              <a:buAutoNum type="arabicPeriod"/>
            </a:pPr>
            <a:r>
              <a:rPr lang="sv-SE" dirty="0"/>
              <a:t>Hockey </a:t>
            </a:r>
            <a:r>
              <a:rPr lang="sv-SE" dirty="0" err="1"/>
              <a:t>Helper</a:t>
            </a:r>
            <a:r>
              <a:rPr lang="sv-SE" dirty="0"/>
              <a:t> </a:t>
            </a:r>
            <a:r>
              <a:rPr lang="sv-SE" dirty="0" err="1"/>
              <a:t>Helmet</a:t>
            </a:r>
            <a:r>
              <a:rPr lang="sv-SE" dirty="0"/>
              <a:t>-film. För att visa föräldracoachingen</a:t>
            </a:r>
            <a:r>
              <a:rPr lang="sv-SE" baseline="0" dirty="0"/>
              <a:t> och skapa skratt och även eftertänksamhet.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v-SE" dirty="0"/>
              <a:t>Filmklippet i övre högra hörnet: Hur vi ”sänder” och hur vi ”tar emot” instruktion. Erfarenhet – tidigare kunskap – tolkning </a:t>
            </a:r>
            <a:r>
              <a:rPr lang="sv-SE" dirty="0" err="1"/>
              <a:t>m.m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5138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sv-SE" dirty="0">
                <a:ea typeface="ＭＳ Ｐゴシック" charset="0"/>
              </a:rPr>
              <a:t>Statistik från Rundgrens analyserade träningar.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ea typeface="ＭＳ Ｐゴシック" charset="0"/>
              </a:rPr>
              <a:t>Slutsatser från Rundgrens analyserade träningar.</a:t>
            </a:r>
          </a:p>
          <a:p>
            <a:pPr eaLnBrk="1" hangingPunct="1"/>
            <a:endParaRPr lang="sv-SE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ea typeface="ＭＳ Ｐゴシック" charset="0"/>
              </a:rPr>
              <a:t>Slutsatser från Rundgrens analyserade träningar.</a:t>
            </a:r>
          </a:p>
          <a:p>
            <a:pPr eaLnBrk="1" hangingPunct="1"/>
            <a:endParaRPr lang="sv-SE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831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47948154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894095"/>
            <a:ext cx="7772400" cy="675897"/>
          </a:xfrm>
          <a:prstGeom prst="rect">
            <a:avLst/>
          </a:prstGeom>
        </p:spPr>
        <p:txBody>
          <a:bodyPr/>
          <a:lstStyle>
            <a:lvl1pPr algn="l">
              <a:defRPr sz="3200" b="1" i="0" baseline="0">
                <a:solidFill>
                  <a:srgbClr val="000066"/>
                </a:solidFill>
                <a:latin typeface="Arial Bold"/>
                <a:cs typeface="Arial Bold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5800" y="1817646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0066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3247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10037"/>
      </p:ext>
    </p:extLst>
  </p:cSld>
  <p:clrMapOvr>
    <a:masterClrMapping/>
  </p:clrMapOvr>
  <p:transition xmlns:p14="http://schemas.microsoft.com/office/powerpoint/2010/main"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kgrund_SvIHF_2.png" descr="Bakgrund_SvIHF_2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17462"/>
            <a:ext cx="9151938" cy="684847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Titeltext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ransition xmlns:p14="http://schemas.microsoft.com/office/powerpoint/2010/main"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2352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924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496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6068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640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8.Funny%20baby%20(Keep%20Your%20Eye%20On%20The%20Ball.mp4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7.SpeedUps%C3%B6vningar2017.mp4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1.Pass_Mottagning.mp4" TargetMode="External"/><Relationship Id="rId4" Type="http://schemas.openxmlformats.org/officeDocument/2006/relationships/hyperlink" Target="2.Passning_mottagning_5-pass.mp4" TargetMode="External"/><Relationship Id="rId5" Type="http://schemas.openxmlformats.org/officeDocument/2006/relationships/hyperlink" Target="3.Passning_Mottagning_runt%20i%20cirkel.mp4" TargetMode="External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4.I%20a.z%20Skott_Passa_Skym_backcheck.mp4" TargetMode="External"/><Relationship Id="rId4" Type="http://schemas.openxmlformats.org/officeDocument/2006/relationships/hyperlink" Target="file://localhost/Users/andersottossonair/Desktop/1.FB27_170607/5.F%C3%B6rsta%20v%C3%A5gsanfall.mp4" TargetMode="External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file://localhost/Users/andersottossonair/Desktop/1.FB27_170902/9.CSKA%20ESK%20Team%2004_03.mp4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file://localhost/Users/andersottossonair/Desktop/1.FB27_170607/%C3%85terkoppling%20fr%C3%A5n%20ledarna%20170808.docx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libris.com/se/sok?filter=author:Daniel%20Ekvall" TargetMode="External"/><Relationship Id="rId4" Type="http://schemas.openxmlformats.org/officeDocument/2006/relationships/hyperlink" Target="http://www.sisuidrottsbocker.se/G%C3%B6ran-Kentt%C3%A4(127).aspx" TargetMode="External"/><Relationship Id="rId5" Type="http://schemas.openxmlformats.org/officeDocument/2006/relationships/hyperlink" Target="http://www.sisuidrottsbocker.se/Carolina-Lundqvist.aspx" TargetMode="External"/><Relationship Id="rId6" Type="http://schemas.openxmlformats.org/officeDocument/2006/relationships/hyperlink" Target="http://www.sisuidrottsbocker.se/Pontus-Bjurner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dlibris.com/se/sok?filter=author:Olle%20Wadstr%C3%B6m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hockeyakademin.se/" TargetMode="External"/><Relationship Id="rId3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hyperlink" Target="2.Teacher%20Has%20Personalized%20Handshakes%20With%20Every%20Single%20One%20of%20His%20Students.mp4" TargetMode="External"/><Relationship Id="rId6" Type="http://schemas.openxmlformats.org/officeDocument/2006/relationships/hyperlink" Target="1.Introducing%20the%20Hockey%20Helper%20Helmet_.mp4" TargetMode="External"/><Relationship Id="rId7" Type="http://schemas.openxmlformats.org/officeDocument/2006/relationships/hyperlink" Target="8.Funny%20baby%20(Keep%20Your%20Eye%20On%20The%20Ball.mp4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akgrund_SvIHF_1.png" descr="Bakgrund_SvIHF_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14300" y="-9525"/>
            <a:ext cx="9266238" cy="6951663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>
            <a:spLocks noGrp="1"/>
          </p:cNvSpPr>
          <p:nvPr>
            <p:ph type="title" idx="4294967295"/>
          </p:nvPr>
        </p:nvSpPr>
        <p:spPr>
          <a:xfrm>
            <a:off x="165100" y="4878387"/>
            <a:ext cx="8891588" cy="11049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defRPr sz="3200" b="1">
                <a:solidFill>
                  <a:srgbClr val="FAD72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sv-SE" dirty="0"/>
              <a:t>FEEDBACKVERKTYG FÖR </a:t>
            </a:r>
            <a:br>
              <a:rPr lang="sv-SE" dirty="0"/>
            </a:br>
            <a:r>
              <a:rPr lang="sv-SE" dirty="0"/>
              <a:t>ATT UTVECKLA  &amp; BEHÅLLA SPELAREN</a:t>
            </a:r>
            <a:endParaRPr dirty="0"/>
          </a:p>
        </p:txBody>
      </p:sp>
      <p:sp>
        <p:nvSpPr>
          <p:cNvPr id="23" name="Shape 23"/>
          <p:cNvSpPr/>
          <p:nvPr/>
        </p:nvSpPr>
        <p:spPr>
          <a:xfrm>
            <a:off x="6378575" y="5926137"/>
            <a:ext cx="270827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sz="1200" b="1">
                <a:solidFill>
                  <a:srgbClr val="FAD72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Svenska Ishockeyförbundet</a:t>
            </a:r>
          </a:p>
          <a:p>
            <a:pPr algn="l">
              <a:defRPr sz="1200" b="1">
                <a:solidFill>
                  <a:srgbClr val="FAD72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201</a:t>
            </a:r>
            <a:r>
              <a:rPr lang="sv-SE" dirty="0"/>
              <a:t>7</a:t>
            </a:r>
            <a:r>
              <a:rPr dirty="0"/>
              <a:t>-</a:t>
            </a:r>
            <a:r>
              <a:rPr lang="sv-SE" dirty="0"/>
              <a:t>05-18</a:t>
            </a:r>
            <a:endParaRPr dirty="0"/>
          </a:p>
        </p:txBody>
      </p:sp>
      <p:sp>
        <p:nvSpPr>
          <p:cNvPr id="7" name="Film 4">
            <a:hlinkClick r:id="rId4" action="ppaction://hlinkfile" highlightClick="1"/>
          </p:cNvPr>
          <p:cNvSpPr/>
          <p:nvPr/>
        </p:nvSpPr>
        <p:spPr>
          <a:xfrm>
            <a:off x="4045060" y="284898"/>
            <a:ext cx="799603" cy="505604"/>
          </a:xfrm>
          <a:prstGeom prst="actionButtonMovie">
            <a:avLst/>
          </a:prstGeom>
          <a:solidFill>
            <a:srgbClr val="FFFF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87795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sz="4000" dirty="0">
                <a:latin typeface="Calibri" charset="0"/>
                <a:ea typeface="ＭＳ Ｐゴシック" charset="0"/>
                <a:cs typeface="ＭＳ Ｐゴシック" charset="0"/>
              </a:rPr>
              <a:t>Diskussion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7638"/>
            <a:ext cx="8229600" cy="366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sv-SE" sz="2400" dirty="0">
                <a:latin typeface="Calibri" charset="0"/>
                <a:ea typeface="ＭＳ Ｐゴシック" charset="0"/>
                <a:cs typeface="ＭＳ Ｐゴシック" charset="0"/>
              </a:rPr>
              <a:t>Hur ser det ut med placeringar på banan idag ?</a:t>
            </a:r>
          </a:p>
          <a:p>
            <a:pPr>
              <a:buFont typeface="Wingdings" charset="2"/>
              <a:buChar char="Ø"/>
            </a:pPr>
            <a:r>
              <a:rPr lang="sv-SE" sz="2400" dirty="0">
                <a:latin typeface="Calibri" charset="0"/>
                <a:ea typeface="ＭＳ Ｐゴシック" charset="0"/>
                <a:cs typeface="ＭＳ Ｐゴシック" charset="0"/>
              </a:rPr>
              <a:t>Hur är aktiviteten hos Er tränare idag under </a:t>
            </a:r>
            <a:r>
              <a:rPr lang="sv-SE" sz="2400" dirty="0" err="1">
                <a:latin typeface="Calibri" charset="0"/>
                <a:ea typeface="ＭＳ Ｐゴシック" charset="0"/>
                <a:cs typeface="ＭＳ Ｐゴシック" charset="0"/>
              </a:rPr>
              <a:t>ispasset</a:t>
            </a:r>
            <a:r>
              <a:rPr lang="sv-SE" sz="2400" dirty="0">
                <a:latin typeface="Calibri" charset="0"/>
                <a:ea typeface="ＭＳ Ｐゴシック" charset="0"/>
                <a:cs typeface="ＭＳ Ｐゴシック" charset="0"/>
              </a:rPr>
              <a:t> ?</a:t>
            </a:r>
          </a:p>
          <a:p>
            <a:pPr>
              <a:buFont typeface="Wingdings" charset="2"/>
              <a:buChar char="Ø"/>
            </a:pPr>
            <a:r>
              <a:rPr lang="sv-SE" sz="2400" dirty="0">
                <a:latin typeface="Calibri" charset="0"/>
                <a:ea typeface="ＭＳ Ｐゴシック" charset="0"/>
                <a:cs typeface="ＭＳ Ｐゴシック" charset="0"/>
              </a:rPr>
              <a:t>Hur är Ert engagemang idag under </a:t>
            </a:r>
            <a:r>
              <a:rPr lang="sv-SE" sz="2400" dirty="0" err="1">
                <a:latin typeface="Calibri" charset="0"/>
                <a:ea typeface="ＭＳ Ｐゴシック" charset="0"/>
                <a:cs typeface="ＭＳ Ｐゴシック" charset="0"/>
              </a:rPr>
              <a:t>ispasset</a:t>
            </a:r>
            <a:r>
              <a:rPr lang="sv-SE" sz="2400" dirty="0">
                <a:latin typeface="Calibri" charset="0"/>
                <a:ea typeface="ＭＳ Ｐゴシック" charset="0"/>
                <a:cs typeface="ＭＳ Ｐゴシック" charset="0"/>
              </a:rPr>
              <a:t> ?</a:t>
            </a:r>
          </a:p>
          <a:p>
            <a:pPr>
              <a:buFont typeface="Wingdings" charset="2"/>
              <a:buChar char="Ø"/>
            </a:pPr>
            <a:r>
              <a:rPr lang="sv-SE" sz="2400" dirty="0">
                <a:latin typeface="Calibri" charset="0"/>
                <a:ea typeface="ＭＳ Ｐゴシック" charset="0"/>
                <a:cs typeface="ＭＳ Ｐゴシック" charset="0"/>
              </a:rPr>
              <a:t>Är alla tränare aktiva under </a:t>
            </a:r>
            <a:r>
              <a:rPr lang="sv-SE" sz="2400" dirty="0" err="1">
                <a:latin typeface="Calibri" charset="0"/>
                <a:ea typeface="ＭＳ Ｐゴシック" charset="0"/>
                <a:cs typeface="ＭＳ Ｐゴシック" charset="0"/>
              </a:rPr>
              <a:t>ispasset</a:t>
            </a:r>
            <a:r>
              <a:rPr lang="sv-SE" sz="2400" dirty="0">
                <a:latin typeface="Calibri" charset="0"/>
                <a:ea typeface="ＭＳ Ｐゴシック" charset="0"/>
                <a:cs typeface="ＭＳ Ｐゴシック" charset="0"/>
              </a:rPr>
              <a:t> ?</a:t>
            </a:r>
          </a:p>
          <a:p>
            <a:pPr marL="0" indent="0">
              <a:buNone/>
            </a:pPr>
            <a:endParaRPr lang="sv-SE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2"/>
              <a:buChar char="Ø"/>
            </a:pPr>
            <a:endParaRPr lang="sv-SE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2"/>
              <a:buChar char="Ø"/>
            </a:pPr>
            <a:endParaRPr lang="sv-SE" sz="2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01335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akgrund_SvIHF_1.png" descr="Bakgrund_SvIHF_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14300" y="-9525"/>
            <a:ext cx="9266238" cy="6951663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>
            <a:spLocks noGrp="1"/>
          </p:cNvSpPr>
          <p:nvPr>
            <p:ph type="title" idx="4294967295"/>
          </p:nvPr>
        </p:nvSpPr>
        <p:spPr>
          <a:xfrm>
            <a:off x="165100" y="4878387"/>
            <a:ext cx="8891588" cy="11049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defRPr sz="3200" b="1">
                <a:solidFill>
                  <a:srgbClr val="FAD72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sv-SE" dirty="0"/>
              <a:t>VAD ÄR </a:t>
            </a:r>
            <a:r>
              <a:rPr lang="sv-SE" dirty="0" smtClean="0"/>
              <a:t>FEEDBACK 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02558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FEEDBACK ?</a:t>
            </a:r>
          </a:p>
        </p:txBody>
      </p:sp>
      <p:sp>
        <p:nvSpPr>
          <p:cNvPr id="19" name="Rubrik 1"/>
          <p:cNvSpPr txBox="1">
            <a:spLocks/>
          </p:cNvSpPr>
          <p:nvPr/>
        </p:nvSpPr>
        <p:spPr>
          <a:xfrm>
            <a:off x="457200" y="1572548"/>
            <a:ext cx="3457403" cy="527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4572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9144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13716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18288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/>
            <a:endParaRPr lang="sv-SE" sz="2800" dirty="0">
              <a:solidFill>
                <a:schemeClr val="tx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759" y="3496025"/>
            <a:ext cx="3104182" cy="206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1226196" y="1940858"/>
            <a:ext cx="649347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v-SE" dirty="0" smtClean="0"/>
              <a:t>I </a:t>
            </a:r>
            <a:r>
              <a:rPr lang="sv-SE" dirty="0"/>
              <a:t>svenskt lexikon översätts ordet </a:t>
            </a:r>
            <a:r>
              <a:rPr lang="sv-SE" b="1" dirty="0"/>
              <a:t>feedback</a:t>
            </a:r>
            <a:r>
              <a:rPr lang="sv-SE" dirty="0"/>
              <a:t> med återkoppling och leda tillbaka.</a:t>
            </a:r>
            <a:br>
              <a:rPr lang="sv-SE" dirty="0"/>
            </a:br>
            <a:endParaRPr lang="sv-SE" sz="1400" i="1" dirty="0"/>
          </a:p>
        </p:txBody>
      </p:sp>
    </p:spTree>
    <p:extLst>
      <p:ext uri="{BB962C8B-B14F-4D97-AF65-F5344CB8AC3E}">
        <p14:creationId xmlns:p14="http://schemas.microsoft.com/office/powerpoint/2010/main" val="298292689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ktangel med rundade hörn 31"/>
          <p:cNvSpPr/>
          <p:nvPr/>
        </p:nvSpPr>
        <p:spPr>
          <a:xfrm>
            <a:off x="74280" y="1128868"/>
            <a:ext cx="1461079" cy="798284"/>
          </a:xfrm>
          <a:prstGeom prst="roundRect">
            <a:avLst>
              <a:gd name="adj" fmla="val 28035"/>
            </a:avLst>
          </a:prstGeom>
          <a:solidFill>
            <a:srgbClr val="FFFF00"/>
          </a:solidFill>
          <a:ln w="25400" cap="flat">
            <a:solidFill>
              <a:srgbClr val="0000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Rektangel med rundade hörn 6"/>
          <p:cNvSpPr/>
          <p:nvPr/>
        </p:nvSpPr>
        <p:spPr>
          <a:xfrm>
            <a:off x="3037640" y="3684391"/>
            <a:ext cx="1466266" cy="515634"/>
          </a:xfrm>
          <a:prstGeom prst="roundRect">
            <a:avLst/>
          </a:prstGeom>
          <a:solidFill>
            <a:srgbClr val="24F9FF"/>
          </a:solidFill>
          <a:ln w="25400" cap="flat">
            <a:solidFill>
              <a:srgbClr val="0000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2208" y="-124514"/>
            <a:ext cx="8229600" cy="1143000"/>
          </a:xfrm>
        </p:spPr>
        <p:txBody>
          <a:bodyPr/>
          <a:lstStyle/>
          <a:p>
            <a:r>
              <a:rPr lang="sv-SE" sz="3600" b="1" u="sng" dirty="0"/>
              <a:t>FEEDBACKSPIRALEN</a:t>
            </a:r>
          </a:p>
        </p:txBody>
      </p:sp>
      <p:sp>
        <p:nvSpPr>
          <p:cNvPr id="5" name="Vänsterböjd 4"/>
          <p:cNvSpPr/>
          <p:nvPr/>
        </p:nvSpPr>
        <p:spPr>
          <a:xfrm rot="14486357">
            <a:off x="3742114" y="2344512"/>
            <a:ext cx="682899" cy="1354040"/>
          </a:xfrm>
          <a:prstGeom prst="curvedLeftArrow">
            <a:avLst>
              <a:gd name="adj1" fmla="val 7722"/>
              <a:gd name="adj2" fmla="val 50000"/>
              <a:gd name="adj3" fmla="val 25000"/>
            </a:avLst>
          </a:prstGeom>
          <a:solidFill>
            <a:srgbClr val="0000FF"/>
          </a:solidFill>
          <a:ln w="25400" cap="flat">
            <a:solidFill>
              <a:srgbClr val="0000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sv-SE"/>
          </a:p>
        </p:txBody>
      </p:sp>
      <p:sp>
        <p:nvSpPr>
          <p:cNvPr id="6" name="textruta 5"/>
          <p:cNvSpPr txBox="1"/>
          <p:nvPr/>
        </p:nvSpPr>
        <p:spPr>
          <a:xfrm>
            <a:off x="2893616" y="3697485"/>
            <a:ext cx="170194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UTGÅNGSLÄGE</a:t>
            </a:r>
            <a:br>
              <a:rPr kumimoji="0" lang="sv-SE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</a:br>
            <a:r>
              <a:rPr kumimoji="0" lang="sv-SE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Mötet med spelaren</a:t>
            </a:r>
          </a:p>
        </p:txBody>
      </p:sp>
      <p:sp>
        <p:nvSpPr>
          <p:cNvPr id="9" name="Vänsterböjd 8"/>
          <p:cNvSpPr/>
          <p:nvPr/>
        </p:nvSpPr>
        <p:spPr>
          <a:xfrm rot="1211999">
            <a:off x="4638592" y="3271200"/>
            <a:ext cx="682899" cy="1585835"/>
          </a:xfrm>
          <a:prstGeom prst="curvedLeftArrow">
            <a:avLst>
              <a:gd name="adj1" fmla="val 7722"/>
              <a:gd name="adj2" fmla="val 50000"/>
              <a:gd name="adj3" fmla="val 25000"/>
            </a:avLst>
          </a:prstGeom>
          <a:solidFill>
            <a:srgbClr val="0000FF"/>
          </a:solidFill>
          <a:ln w="25400" cap="flat">
            <a:solidFill>
              <a:srgbClr val="0000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sv-SE"/>
          </a:p>
        </p:txBody>
      </p:sp>
      <p:sp>
        <p:nvSpPr>
          <p:cNvPr id="10" name="textruta 9"/>
          <p:cNvSpPr txBox="1"/>
          <p:nvPr/>
        </p:nvSpPr>
        <p:spPr>
          <a:xfrm>
            <a:off x="2692928" y="4180047"/>
            <a:ext cx="158899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Träningen – Rita övning</a:t>
            </a:r>
            <a:br>
              <a:rPr kumimoji="0" lang="sv-SE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</a:br>
            <a:r>
              <a:rPr kumimoji="0" lang="sv-SE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Ge syfte och detaljer </a:t>
            </a:r>
            <a:br>
              <a:rPr kumimoji="0" lang="sv-SE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</a:br>
            <a:r>
              <a:rPr kumimoji="0" lang="sv-SE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med</a:t>
            </a:r>
            <a:r>
              <a:rPr kumimoji="0" lang="sv-SE" sz="12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övningen</a:t>
            </a:r>
            <a:endParaRPr kumimoji="0" lang="sv-SE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4439741" y="3414276"/>
            <a:ext cx="85577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Koppla till Träningen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2091998" y="3125525"/>
            <a:ext cx="85577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Isträningen</a:t>
            </a:r>
          </a:p>
        </p:txBody>
      </p:sp>
      <p:sp>
        <p:nvSpPr>
          <p:cNvPr id="13" name="Vänsterböjd 12"/>
          <p:cNvSpPr/>
          <p:nvPr/>
        </p:nvSpPr>
        <p:spPr>
          <a:xfrm rot="6439571">
            <a:off x="2924018" y="3620900"/>
            <a:ext cx="682899" cy="2080866"/>
          </a:xfrm>
          <a:prstGeom prst="curvedLeftArrow">
            <a:avLst>
              <a:gd name="adj1" fmla="val 7722"/>
              <a:gd name="adj2" fmla="val 50000"/>
              <a:gd name="adj3" fmla="val 25000"/>
            </a:avLst>
          </a:prstGeom>
          <a:solidFill>
            <a:srgbClr val="0000FF"/>
          </a:solidFill>
          <a:ln w="25400" cap="flat">
            <a:solidFill>
              <a:srgbClr val="0000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sv-SE"/>
          </a:p>
        </p:txBody>
      </p:sp>
      <p:sp>
        <p:nvSpPr>
          <p:cNvPr id="14" name="Vänsterböjd 13"/>
          <p:cNvSpPr/>
          <p:nvPr/>
        </p:nvSpPr>
        <p:spPr>
          <a:xfrm rot="12105631">
            <a:off x="2226847" y="1842773"/>
            <a:ext cx="682899" cy="2073657"/>
          </a:xfrm>
          <a:prstGeom prst="curvedLeftArrow">
            <a:avLst>
              <a:gd name="adj1" fmla="val 7722"/>
              <a:gd name="adj2" fmla="val 50000"/>
              <a:gd name="adj3" fmla="val 25000"/>
            </a:avLst>
          </a:prstGeom>
          <a:solidFill>
            <a:srgbClr val="0000FF"/>
          </a:solidFill>
          <a:ln w="25400" cap="flat">
            <a:solidFill>
              <a:srgbClr val="0000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sv-SE"/>
          </a:p>
        </p:txBody>
      </p:sp>
      <p:sp>
        <p:nvSpPr>
          <p:cNvPr id="15" name="textruta 14"/>
          <p:cNvSpPr txBox="1"/>
          <p:nvPr/>
        </p:nvSpPr>
        <p:spPr>
          <a:xfrm>
            <a:off x="3854037" y="1706594"/>
            <a:ext cx="85577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Feedback</a:t>
            </a:r>
          </a:p>
        </p:txBody>
      </p:sp>
      <p:sp>
        <p:nvSpPr>
          <p:cNvPr id="16" name="Vänsterböjd 15"/>
          <p:cNvSpPr/>
          <p:nvPr/>
        </p:nvSpPr>
        <p:spPr>
          <a:xfrm rot="16412385">
            <a:off x="4136125" y="890491"/>
            <a:ext cx="547719" cy="2177289"/>
          </a:xfrm>
          <a:prstGeom prst="curvedLeftArrow">
            <a:avLst>
              <a:gd name="adj1" fmla="val 7722"/>
              <a:gd name="adj2" fmla="val 50000"/>
              <a:gd name="adj3" fmla="val 25000"/>
            </a:avLst>
          </a:prstGeom>
          <a:solidFill>
            <a:srgbClr val="0000FF"/>
          </a:solidFill>
          <a:ln w="25400" cap="flat">
            <a:solidFill>
              <a:srgbClr val="0000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sv-SE"/>
          </a:p>
        </p:txBody>
      </p:sp>
      <p:sp>
        <p:nvSpPr>
          <p:cNvPr id="17" name="textruta 16"/>
          <p:cNvSpPr txBox="1"/>
          <p:nvPr/>
        </p:nvSpPr>
        <p:spPr>
          <a:xfrm>
            <a:off x="5486234" y="2397956"/>
            <a:ext cx="85577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Matchen</a:t>
            </a:r>
          </a:p>
        </p:txBody>
      </p:sp>
      <p:sp>
        <p:nvSpPr>
          <p:cNvPr id="18" name="Vänsterböjd 17"/>
          <p:cNvSpPr/>
          <p:nvPr/>
        </p:nvSpPr>
        <p:spPr>
          <a:xfrm rot="1925980">
            <a:off x="5642163" y="2975842"/>
            <a:ext cx="682899" cy="2674384"/>
          </a:xfrm>
          <a:prstGeom prst="curvedLeftArrow">
            <a:avLst>
              <a:gd name="adj1" fmla="val 7722"/>
              <a:gd name="adj2" fmla="val 50000"/>
              <a:gd name="adj3" fmla="val 25000"/>
            </a:avLst>
          </a:prstGeom>
          <a:solidFill>
            <a:srgbClr val="0000FF"/>
          </a:solidFill>
          <a:ln w="25400" cap="flat">
            <a:solidFill>
              <a:srgbClr val="0000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sv-SE"/>
          </a:p>
        </p:txBody>
      </p:sp>
      <p:sp>
        <p:nvSpPr>
          <p:cNvPr id="20" name="textruta 19"/>
          <p:cNvSpPr txBox="1"/>
          <p:nvPr/>
        </p:nvSpPr>
        <p:spPr>
          <a:xfrm>
            <a:off x="3682250" y="2756870"/>
            <a:ext cx="85577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Matchen</a:t>
            </a:r>
          </a:p>
        </p:txBody>
      </p:sp>
      <p:sp>
        <p:nvSpPr>
          <p:cNvPr id="21" name="Vänsterböjd 20"/>
          <p:cNvSpPr/>
          <p:nvPr/>
        </p:nvSpPr>
        <p:spPr>
          <a:xfrm rot="18077006">
            <a:off x="5880250" y="1800737"/>
            <a:ext cx="472818" cy="1317308"/>
          </a:xfrm>
          <a:prstGeom prst="curvedLeftArrow">
            <a:avLst>
              <a:gd name="adj1" fmla="val 7722"/>
              <a:gd name="adj2" fmla="val 50000"/>
              <a:gd name="adj3" fmla="val 25000"/>
            </a:avLst>
          </a:prstGeom>
          <a:solidFill>
            <a:srgbClr val="0000FF"/>
          </a:solidFill>
          <a:ln w="25400" cap="flat">
            <a:solidFill>
              <a:srgbClr val="0000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sv-SE"/>
          </a:p>
        </p:txBody>
      </p:sp>
      <p:sp>
        <p:nvSpPr>
          <p:cNvPr id="22" name="textruta 21"/>
          <p:cNvSpPr txBox="1"/>
          <p:nvPr/>
        </p:nvSpPr>
        <p:spPr>
          <a:xfrm>
            <a:off x="5626509" y="3918740"/>
            <a:ext cx="85577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Koppla till Träningen</a:t>
            </a:r>
          </a:p>
        </p:txBody>
      </p:sp>
      <p:sp>
        <p:nvSpPr>
          <p:cNvPr id="23" name="Vänsterböjd 22"/>
          <p:cNvSpPr/>
          <p:nvPr/>
        </p:nvSpPr>
        <p:spPr>
          <a:xfrm rot="5065317">
            <a:off x="3552443" y="4478216"/>
            <a:ext cx="682899" cy="2277177"/>
          </a:xfrm>
          <a:prstGeom prst="curvedLeftArrow">
            <a:avLst>
              <a:gd name="adj1" fmla="val 7722"/>
              <a:gd name="adj2" fmla="val 50000"/>
              <a:gd name="adj3" fmla="val 25000"/>
            </a:avLst>
          </a:prstGeom>
          <a:solidFill>
            <a:srgbClr val="0000FF"/>
          </a:solidFill>
          <a:ln w="25400" cap="flat">
            <a:solidFill>
              <a:srgbClr val="0000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sv-SE"/>
          </a:p>
        </p:txBody>
      </p:sp>
      <p:sp>
        <p:nvSpPr>
          <p:cNvPr id="24" name="Vänsterböjd 23"/>
          <p:cNvSpPr/>
          <p:nvPr/>
        </p:nvSpPr>
        <p:spPr>
          <a:xfrm rot="11939040">
            <a:off x="1785634" y="887594"/>
            <a:ext cx="682899" cy="3160141"/>
          </a:xfrm>
          <a:prstGeom prst="curvedLeftArrow">
            <a:avLst>
              <a:gd name="adj1" fmla="val 7722"/>
              <a:gd name="adj2" fmla="val 50000"/>
              <a:gd name="adj3" fmla="val 25000"/>
            </a:avLst>
          </a:prstGeom>
          <a:solidFill>
            <a:srgbClr val="0000FF"/>
          </a:solidFill>
          <a:ln w="25400" cap="flat">
            <a:solidFill>
              <a:srgbClr val="0000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sv-SE"/>
          </a:p>
        </p:txBody>
      </p:sp>
      <p:sp>
        <p:nvSpPr>
          <p:cNvPr id="25" name="textruta 24"/>
          <p:cNvSpPr txBox="1"/>
          <p:nvPr/>
        </p:nvSpPr>
        <p:spPr>
          <a:xfrm>
            <a:off x="707122" y="3129661"/>
            <a:ext cx="85577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Uppföljning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3169138" y="5107030"/>
            <a:ext cx="158899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Träningen – Rita övning</a:t>
            </a:r>
            <a:br>
              <a:rPr kumimoji="0" lang="sv-SE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</a:br>
            <a:r>
              <a:rPr kumimoji="0" lang="sv-SE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Ge syfte och detaljer </a:t>
            </a:r>
            <a:br>
              <a:rPr kumimoji="0" lang="sv-SE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</a:br>
            <a:r>
              <a:rPr kumimoji="0" lang="sv-SE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med</a:t>
            </a:r>
            <a:r>
              <a:rPr kumimoji="0" lang="sv-SE" sz="12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övningen</a:t>
            </a:r>
            <a:endParaRPr kumimoji="0" lang="sv-SE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27" name="Rak pil 26"/>
          <p:cNvCxnSpPr/>
          <p:nvPr/>
        </p:nvCxnSpPr>
        <p:spPr>
          <a:xfrm flipH="1" flipV="1">
            <a:off x="2317506" y="2579525"/>
            <a:ext cx="1008179" cy="1083138"/>
          </a:xfrm>
          <a:prstGeom prst="straightConnector1">
            <a:avLst/>
          </a:prstGeom>
          <a:noFill/>
          <a:ln w="57150" cap="flat">
            <a:solidFill>
              <a:srgbClr val="FF0000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Rak pil 28"/>
          <p:cNvCxnSpPr/>
          <p:nvPr/>
        </p:nvCxnSpPr>
        <p:spPr>
          <a:xfrm flipH="1" flipV="1">
            <a:off x="1562895" y="1790070"/>
            <a:ext cx="754612" cy="794010"/>
          </a:xfrm>
          <a:prstGeom prst="straightConnector1">
            <a:avLst/>
          </a:prstGeom>
          <a:noFill/>
          <a:ln w="57150" cap="flat">
            <a:solidFill>
              <a:srgbClr val="FF0000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textruta 30"/>
          <p:cNvSpPr txBox="1"/>
          <p:nvPr/>
        </p:nvSpPr>
        <p:spPr>
          <a:xfrm>
            <a:off x="51243" y="1206650"/>
            <a:ext cx="15343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Ökad hockeykunskap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200" b="1" dirty="0"/>
              <a:t>Effektivare utveckling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Bättre spelare</a:t>
            </a:r>
          </a:p>
        </p:txBody>
      </p:sp>
      <p:sp>
        <p:nvSpPr>
          <p:cNvPr id="33" name="Vänsterböjd 32"/>
          <p:cNvSpPr/>
          <p:nvPr/>
        </p:nvSpPr>
        <p:spPr>
          <a:xfrm rot="9097541">
            <a:off x="1966268" y="4029219"/>
            <a:ext cx="391571" cy="1571080"/>
          </a:xfrm>
          <a:prstGeom prst="curvedLeftArrow">
            <a:avLst>
              <a:gd name="adj1" fmla="val 7722"/>
              <a:gd name="adj2" fmla="val 50000"/>
              <a:gd name="adj3" fmla="val 25000"/>
            </a:avLst>
          </a:prstGeom>
          <a:solidFill>
            <a:srgbClr val="0000FF"/>
          </a:solidFill>
          <a:ln w="25400" cap="flat">
            <a:solidFill>
              <a:srgbClr val="0000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sv-SE"/>
          </a:p>
        </p:txBody>
      </p:sp>
      <p:sp>
        <p:nvSpPr>
          <p:cNvPr id="34" name="textruta 33"/>
          <p:cNvSpPr txBox="1"/>
          <p:nvPr/>
        </p:nvSpPr>
        <p:spPr>
          <a:xfrm>
            <a:off x="1973044" y="4862045"/>
            <a:ext cx="85577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Feedback</a:t>
            </a:r>
          </a:p>
        </p:txBody>
      </p:sp>
      <p:sp>
        <p:nvSpPr>
          <p:cNvPr id="38" name="textruta 37"/>
          <p:cNvSpPr txBox="1"/>
          <p:nvPr/>
        </p:nvSpPr>
        <p:spPr>
          <a:xfrm>
            <a:off x="2345043" y="2557107"/>
            <a:ext cx="85577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*)</a:t>
            </a:r>
          </a:p>
        </p:txBody>
      </p:sp>
      <p:sp>
        <p:nvSpPr>
          <p:cNvPr id="39" name="textruta 38"/>
          <p:cNvSpPr txBox="1"/>
          <p:nvPr/>
        </p:nvSpPr>
        <p:spPr>
          <a:xfrm>
            <a:off x="1751142" y="1925801"/>
            <a:ext cx="85577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*)</a:t>
            </a:r>
          </a:p>
        </p:txBody>
      </p:sp>
      <p:sp>
        <p:nvSpPr>
          <p:cNvPr id="40" name="Rubrik 1"/>
          <p:cNvSpPr txBox="1">
            <a:spLocks/>
          </p:cNvSpPr>
          <p:nvPr/>
        </p:nvSpPr>
        <p:spPr>
          <a:xfrm>
            <a:off x="167124" y="5862442"/>
            <a:ext cx="8229600" cy="57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4572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9144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13716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18288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sv-SE" sz="2400" b="1" i="1" dirty="0">
                <a:solidFill>
                  <a:srgbClr val="FF0000"/>
                </a:solidFill>
              </a:rPr>
              <a:t> *) KVALITÉ PÅ FEEDBACKEN - KVALITÉ PÅ TRÄNINGEN</a:t>
            </a:r>
          </a:p>
        </p:txBody>
      </p:sp>
      <p:sp>
        <p:nvSpPr>
          <p:cNvPr id="35" name="textruta 34"/>
          <p:cNvSpPr txBox="1"/>
          <p:nvPr/>
        </p:nvSpPr>
        <p:spPr>
          <a:xfrm>
            <a:off x="3583968" y="990369"/>
            <a:ext cx="85577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Matchen</a:t>
            </a:r>
          </a:p>
        </p:txBody>
      </p:sp>
      <p:sp>
        <p:nvSpPr>
          <p:cNvPr id="36" name="Vänsterböjd 20"/>
          <p:cNvSpPr/>
          <p:nvPr/>
        </p:nvSpPr>
        <p:spPr>
          <a:xfrm rot="16678579">
            <a:off x="4671436" y="-789875"/>
            <a:ext cx="590423" cy="4002022"/>
          </a:xfrm>
          <a:prstGeom prst="curvedLeftArrow">
            <a:avLst>
              <a:gd name="adj1" fmla="val 6285"/>
              <a:gd name="adj2" fmla="val 63215"/>
              <a:gd name="adj3" fmla="val 34373"/>
            </a:avLst>
          </a:prstGeom>
          <a:solidFill>
            <a:srgbClr val="0000FF"/>
          </a:solidFill>
          <a:ln w="25400" cap="flat">
            <a:solidFill>
              <a:srgbClr val="0000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035020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akgrund_SvIHF_1.png" descr="Bakgrund_SvIHF_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14300" y="-9525"/>
            <a:ext cx="9266238" cy="6951663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>
            <a:spLocks noGrp="1"/>
          </p:cNvSpPr>
          <p:nvPr>
            <p:ph type="title" idx="4294967295"/>
          </p:nvPr>
        </p:nvSpPr>
        <p:spPr>
          <a:xfrm>
            <a:off x="165100" y="4878387"/>
            <a:ext cx="8891588" cy="11049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defRPr sz="3200" b="1">
                <a:solidFill>
                  <a:srgbClr val="FAD72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sv-SE" dirty="0"/>
              <a:t>VARFÖR GE </a:t>
            </a:r>
            <a:r>
              <a:rPr lang="sv-SE" dirty="0" smtClean="0"/>
              <a:t>FEEDBACK 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02558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2146" bIns="32146"/>
          <a:lstStyle/>
          <a:p>
            <a:pPr eaLnBrk="1" hangingPunct="1">
              <a:defRPr/>
            </a:pPr>
            <a:r>
              <a:rPr lang="en-US" b="1" dirty="0" err="1">
                <a:ea typeface="ヒラギノ角ゴ ProN W3" charset="0"/>
                <a:cs typeface="ヒラギノ角ゴ ProN W3" charset="0"/>
              </a:rPr>
              <a:t>Övning</a:t>
            </a:r>
            <a:endParaRPr lang="en-US" b="1" dirty="0">
              <a:ea typeface="ヒラギノ角ゴ ProN W6" charset="0"/>
              <a:cs typeface="ヒラギノ角ゴ ProN W6" charset="0"/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94" y="2589609"/>
            <a:ext cx="3071813" cy="289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88276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akgrund_SvIHF_1.png" descr="Bakgrund_SvIHF_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14300" y="-9525"/>
            <a:ext cx="9266238" cy="6951663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>
            <a:spLocks noGrp="1"/>
          </p:cNvSpPr>
          <p:nvPr>
            <p:ph type="title" idx="4294967295"/>
          </p:nvPr>
        </p:nvSpPr>
        <p:spPr>
          <a:xfrm>
            <a:off x="165100" y="4878387"/>
            <a:ext cx="8891588" cy="11049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defRPr sz="3200" b="1">
                <a:solidFill>
                  <a:srgbClr val="FAD72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sv-SE" dirty="0"/>
              <a:t>HUR GER VI </a:t>
            </a:r>
            <a:r>
              <a:rPr lang="sv-SE" dirty="0" smtClean="0"/>
              <a:t>FEEDBACK 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02558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703671" y="1665796"/>
            <a:ext cx="7562821" cy="1072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4572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9144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13716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18288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/>
            <a:r>
              <a:rPr lang="sv-SE" sz="2000" dirty="0"/>
              <a:t>Vid träning.</a:t>
            </a:r>
            <a:br>
              <a:rPr lang="sv-SE" sz="2000" dirty="0"/>
            </a:br>
            <a:r>
              <a:rPr lang="sv-SE" sz="2000" dirty="0"/>
              <a:t>I omklädningsrum före/efter träning.</a:t>
            </a:r>
            <a:br>
              <a:rPr lang="sv-SE" sz="2000" dirty="0"/>
            </a:br>
            <a:r>
              <a:rPr lang="sv-SE" sz="2000" dirty="0"/>
              <a:t>Direkt efter att spelaren återkommer till UL.</a:t>
            </a:r>
            <a:br>
              <a:rPr lang="sv-SE" sz="2000" dirty="0"/>
            </a:br>
            <a:r>
              <a:rPr lang="sv-SE" sz="2000" dirty="0"/>
              <a:t>Vid stationsträning :  </a:t>
            </a:r>
            <a:r>
              <a:rPr lang="sv-SE" sz="2000" dirty="0" smtClean="0"/>
              <a:t>Feedback löpande i kön.</a:t>
            </a: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/>
              <a:t>Vid smålagsspel: Stå vid spelarnas UL för att fånga dem direkt.</a:t>
            </a:r>
          </a:p>
        </p:txBody>
      </p:sp>
      <p:sp>
        <p:nvSpPr>
          <p:cNvPr id="7" name="Rubrik 1"/>
          <p:cNvSpPr txBox="1">
            <a:spLocks/>
          </p:cNvSpPr>
          <p:nvPr/>
        </p:nvSpPr>
        <p:spPr>
          <a:xfrm rot="19965088">
            <a:off x="3275902" y="4096090"/>
            <a:ext cx="5566835" cy="6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4572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9144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13716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18288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sv-SE" sz="4000" b="1" dirty="0">
                <a:solidFill>
                  <a:srgbClr val="FF0000"/>
                </a:solidFill>
              </a:rPr>
              <a:t>FEEDBACK – NÄRA I TID !</a:t>
            </a:r>
          </a:p>
        </p:txBody>
      </p:sp>
    </p:spTree>
    <p:extLst>
      <p:ext uri="{BB962C8B-B14F-4D97-AF65-F5344CB8AC3E}">
        <p14:creationId xmlns:p14="http://schemas.microsoft.com/office/powerpoint/2010/main" val="420197222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HUR</a:t>
            </a:r>
            <a:r>
              <a:rPr lang="sv-SE" dirty="0"/>
              <a:t>?</a:t>
            </a:r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703670" y="2098018"/>
            <a:ext cx="7562821" cy="265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4572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9144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13716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18288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/>
            <a:r>
              <a:rPr lang="sv-SE" sz="2000" dirty="0"/>
              <a:t>När spelaren gjort något önskvärt beteende.</a:t>
            </a:r>
            <a:br>
              <a:rPr lang="sv-SE" sz="2000" dirty="0"/>
            </a:br>
            <a:r>
              <a:rPr lang="sv-SE" sz="2000" dirty="0"/>
              <a:t>Feedback på ett positivt och sakligt sätt. Belys BRA beteenden=detaljer. </a:t>
            </a:r>
          </a:p>
          <a:p>
            <a:pPr algn="l"/>
            <a:r>
              <a:rPr lang="sv-SE" sz="2000" dirty="0"/>
              <a:t>Ex) varför blev det ett så bra skott ?</a:t>
            </a:r>
          </a:p>
          <a:p>
            <a:pPr algn="l"/>
            <a:endParaRPr lang="sv-SE" sz="2000" dirty="0"/>
          </a:p>
          <a:p>
            <a:pPr algn="l"/>
            <a:r>
              <a:rPr lang="sv-SE" sz="2000" dirty="0"/>
              <a:t>När spelaren gjort ett icke önskvärt beteende</a:t>
            </a:r>
            <a:br>
              <a:rPr lang="sv-SE" sz="2000" dirty="0"/>
            </a:br>
            <a:r>
              <a:rPr lang="sv-SE" sz="2000" dirty="0"/>
              <a:t>Ställ ”rätt” frågor.</a:t>
            </a:r>
            <a:br>
              <a:rPr lang="sv-SE" sz="2000" dirty="0"/>
            </a:br>
            <a:r>
              <a:rPr lang="sv-SE" sz="2000" dirty="0"/>
              <a:t>Ex) Finns det fler lösningar ?</a:t>
            </a:r>
          </a:p>
          <a:p>
            <a:pPr algn="l"/>
            <a:r>
              <a:rPr lang="sv-SE" sz="2000" dirty="0"/>
              <a:t>      Hur kan du göra nästa gång?</a:t>
            </a:r>
            <a:br>
              <a:rPr lang="sv-SE" sz="2000" dirty="0"/>
            </a:br>
            <a:r>
              <a:rPr lang="sv-SE" sz="2000" dirty="0"/>
              <a:t>      Hur kan du lösa det ? </a:t>
            </a:r>
          </a:p>
        </p:txBody>
      </p:sp>
    </p:spTree>
    <p:extLst>
      <p:ext uri="{BB962C8B-B14F-4D97-AF65-F5344CB8AC3E}">
        <p14:creationId xmlns:p14="http://schemas.microsoft.com/office/powerpoint/2010/main" val="28698650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2146" bIns="32146"/>
          <a:lstStyle/>
          <a:p>
            <a:pPr eaLnBrk="1" hangingPunct="1">
              <a:defRPr/>
            </a:pPr>
            <a:r>
              <a:rPr lang="en-US" dirty="0">
                <a:ea typeface="ヒラギノ角ゴ ProN W3" charset="0"/>
                <a:cs typeface="ヒラギノ角ゴ ProN W3" charset="0"/>
              </a:rPr>
              <a:t>Feedback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tIns="32146" bIns="32146"/>
          <a:lstStyle/>
          <a:p>
            <a:pPr marL="483303" indent="-313644">
              <a:spcBef>
                <a:spcPct val="0"/>
              </a:spcBef>
              <a:buClr>
                <a:srgbClr val="292C1F"/>
              </a:buClr>
              <a:buSzPct val="125000"/>
              <a:buFont typeface="Optima" charset="0"/>
              <a:buChar char="•"/>
              <a:defRPr/>
            </a:pPr>
            <a:r>
              <a:rPr lang="en-US" sz="2000" b="1" dirty="0" err="1">
                <a:ea typeface="ヒラギノ角ゴ ProN W3" charset="0"/>
                <a:cs typeface="ヒラギノ角ゴ ProN W3" charset="0"/>
              </a:rPr>
              <a:t>Spelaren</a:t>
            </a:r>
            <a:r>
              <a:rPr lang="en-US" sz="2000" b="1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>
                <a:ea typeface="ヒラギノ角ゴ ProN W3" charset="0"/>
                <a:cs typeface="ヒラギノ角ゴ ProN W3" charset="0"/>
              </a:rPr>
              <a:t>gör</a:t>
            </a:r>
            <a:r>
              <a:rPr lang="en-US" sz="2000" b="1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>
                <a:ea typeface="ヒラギノ角ゴ ProN W3" charset="0"/>
                <a:cs typeface="ヒラギノ角ゴ ProN W3" charset="0"/>
              </a:rPr>
              <a:t>mål</a:t>
            </a:r>
            <a:r>
              <a:rPr lang="en-US" sz="2000" b="1" dirty="0">
                <a:ea typeface="ヒラギノ角ゴ ProN W3" charset="0"/>
                <a:cs typeface="ヒラギノ角ゴ ProN W3" charset="0"/>
              </a:rPr>
              <a:t>...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/>
            </a:r>
            <a:br>
              <a:rPr lang="en-US" sz="2000" dirty="0">
                <a:ea typeface="ヒラギノ角ゴ ProN W3" charset="0"/>
                <a:cs typeface="ヒラギノ角ゴ ProN W3" charset="0"/>
              </a:rPr>
            </a:br>
            <a:r>
              <a:rPr lang="en-US" sz="2000" dirty="0">
                <a:ea typeface="ヒラギノ角ゴ ProN W3" charset="0"/>
                <a:cs typeface="ヒラギノ角ゴ ProN W3" charset="0"/>
              </a:rPr>
              <a:t>                                                                                                          </a:t>
            </a:r>
          </a:p>
          <a:p>
            <a:pPr marL="169659" indent="0">
              <a:spcBef>
                <a:spcPct val="0"/>
              </a:spcBef>
              <a:buClr>
                <a:srgbClr val="292C1F"/>
              </a:buClr>
              <a:buSzPct val="125000"/>
              <a:buNone/>
              <a:defRPr/>
            </a:pP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Tränaren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säger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...</a:t>
            </a:r>
            <a:br>
              <a:rPr lang="en-US" sz="2000" dirty="0">
                <a:ea typeface="ヒラギノ角ゴ ProN W3" charset="0"/>
                <a:cs typeface="ヒラギノ角ゴ ProN W3" charset="0"/>
              </a:rPr>
            </a:br>
            <a:r>
              <a:rPr lang="en-US" sz="2000" dirty="0">
                <a:ea typeface="ヒラギノ角ゴ ProN W3" charset="0"/>
                <a:cs typeface="ヒラギノ角ゴ ProN W3" charset="0"/>
              </a:rPr>
              <a:t>”bra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gjort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! du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är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en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riktig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målgörare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.” (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spelaren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”</a:t>
            </a:r>
            <a:r>
              <a:rPr lang="en-US" sz="2000" dirty="0" err="1">
                <a:solidFill>
                  <a:srgbClr val="0044FE"/>
                </a:solidFill>
                <a:ea typeface="ヒラギノ角ゴ ProN W3" charset="0"/>
                <a:cs typeface="ヒラギノ角ゴ ProN W3" charset="0"/>
              </a:rPr>
              <a:t>är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”) </a:t>
            </a:r>
          </a:p>
          <a:p>
            <a:pPr marL="483303" indent="-313644">
              <a:spcBef>
                <a:spcPts val="844"/>
              </a:spcBef>
              <a:buNone/>
              <a:defRPr/>
            </a:pPr>
            <a:endParaRPr lang="en-US" sz="2000" dirty="0">
              <a:ea typeface="ヒラギノ角ゴ ProN W3" charset="0"/>
              <a:cs typeface="ヒラギノ角ゴ ProN W3" charset="0"/>
            </a:endParaRPr>
          </a:p>
          <a:p>
            <a:pPr marL="483303" indent="-313644">
              <a:spcBef>
                <a:spcPts val="844"/>
              </a:spcBef>
              <a:buNone/>
              <a:defRPr/>
            </a:pPr>
            <a:r>
              <a:rPr lang="en-US" sz="2000" dirty="0" err="1">
                <a:solidFill>
                  <a:srgbClr val="0044FE"/>
                </a:solidFill>
                <a:ea typeface="ヒラギノ角ゴ ProN W3" charset="0"/>
                <a:cs typeface="ヒラギノ角ゴ ProN W3" charset="0"/>
              </a:rPr>
              <a:t>Vad</a:t>
            </a:r>
            <a:r>
              <a:rPr lang="en-US" sz="2000" dirty="0">
                <a:solidFill>
                  <a:srgbClr val="4293F8"/>
                </a:solidFill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har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spelaren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fått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>
                <a:solidFill>
                  <a:srgbClr val="0044FE"/>
                </a:solidFill>
                <a:ea typeface="ヒラギノ角ゴ ProN W3" charset="0"/>
                <a:cs typeface="ヒラギノ角ゴ ProN W3" charset="0"/>
              </a:rPr>
              <a:t>feedback</a:t>
            </a:r>
            <a:r>
              <a:rPr lang="en-US" sz="2000" dirty="0">
                <a:solidFill>
                  <a:srgbClr val="4293F8"/>
                </a:solidFill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om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?</a:t>
            </a:r>
            <a:br>
              <a:rPr lang="en-US" sz="2000" dirty="0">
                <a:ea typeface="ヒラギノ角ゴ ProN W3" charset="0"/>
                <a:cs typeface="ヒラギノ角ゴ ProN W3" charset="0"/>
              </a:rPr>
            </a:br>
            <a:r>
              <a:rPr lang="en-US" sz="2000" dirty="0" err="1">
                <a:ea typeface="ヒラギノ角ゴ ProN W3" charset="0"/>
                <a:cs typeface="ヒラギノ角ゴ ProN W3" charset="0"/>
              </a:rPr>
              <a:t>skillnad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på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detta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...?</a:t>
            </a:r>
          </a:p>
          <a:p>
            <a:pPr marL="483303" indent="-313644">
              <a:spcBef>
                <a:spcPts val="844"/>
              </a:spcBef>
              <a:buNone/>
              <a:defRPr/>
            </a:pPr>
            <a:endParaRPr lang="en-US" sz="2000" dirty="0">
              <a:ea typeface="ヒラギノ角ゴ ProN W3" charset="0"/>
              <a:cs typeface="ヒラギノ角ゴ ProN W3" charset="0"/>
            </a:endParaRPr>
          </a:p>
          <a:p>
            <a:pPr marL="483303" indent="-313644">
              <a:spcBef>
                <a:spcPts val="844"/>
              </a:spcBef>
              <a:buNone/>
              <a:defRPr/>
            </a:pPr>
            <a:r>
              <a:rPr lang="en-US" sz="2000" dirty="0">
                <a:ea typeface="ヒラギノ角ゴ ProN W3" charset="0"/>
                <a:cs typeface="ヒラギノ角ゴ ProN W3" charset="0"/>
              </a:rPr>
              <a:t>”Bra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gjort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! du tar </a:t>
            </a:r>
            <a:r>
              <a:rPr lang="en-US" sz="2000" dirty="0" err="1">
                <a:solidFill>
                  <a:srgbClr val="0044FE"/>
                </a:solidFill>
                <a:ea typeface="ヒラギノ角ゴ ProN W3" charset="0"/>
                <a:cs typeface="ヒラギノ角ゴ ProN W3" charset="0"/>
              </a:rPr>
              <a:t>åkningen</a:t>
            </a:r>
            <a:r>
              <a:rPr lang="en-US" sz="2000" dirty="0">
                <a:solidFill>
                  <a:srgbClr val="4293F8"/>
                </a:solidFill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in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i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bortre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delen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av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slottet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med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perfekt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>
                <a:solidFill>
                  <a:srgbClr val="0044FE"/>
                </a:solidFill>
                <a:ea typeface="ヒラギノ角ゴ ProN W3" charset="0"/>
                <a:cs typeface="ヒラギノ角ゴ ProN W3" charset="0"/>
              </a:rPr>
              <a:t>timing </a:t>
            </a:r>
            <a:r>
              <a:rPr lang="en-US" sz="2000" dirty="0" err="1">
                <a:solidFill>
                  <a:srgbClr val="0044FE"/>
                </a:solidFill>
                <a:ea typeface="ヒラギノ角ゴ ProN W3" charset="0"/>
                <a:cs typeface="ヒラギノ角ゴ ProN W3" charset="0"/>
              </a:rPr>
              <a:t>och</a:t>
            </a:r>
            <a:r>
              <a:rPr lang="en-US" sz="2000" dirty="0">
                <a:solidFill>
                  <a:srgbClr val="0044FE"/>
                </a:solidFill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solidFill>
                  <a:srgbClr val="0044FE"/>
                </a:solidFill>
                <a:ea typeface="ヒラギノ角ゴ ProN W3" charset="0"/>
                <a:cs typeface="ヒラギノ角ゴ ProN W3" charset="0"/>
              </a:rPr>
              <a:t>klubban</a:t>
            </a:r>
            <a:r>
              <a:rPr lang="en-US" sz="2000" dirty="0">
                <a:solidFill>
                  <a:srgbClr val="0044FE"/>
                </a:solidFill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solidFill>
                  <a:srgbClr val="0044FE"/>
                </a:solidFill>
                <a:ea typeface="ヒラギノ角ゴ ProN W3" charset="0"/>
                <a:cs typeface="ヒラギノ角ゴ ProN W3" charset="0"/>
              </a:rPr>
              <a:t>i</a:t>
            </a:r>
            <a:r>
              <a:rPr lang="en-US" sz="2000" dirty="0">
                <a:solidFill>
                  <a:srgbClr val="0044FE"/>
                </a:solidFill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solidFill>
                  <a:srgbClr val="0044FE"/>
                </a:solidFill>
                <a:ea typeface="ヒラギノ角ゴ ProN W3" charset="0"/>
                <a:cs typeface="ヒラギノ角ゴ ProN W3" charset="0"/>
              </a:rPr>
              <a:t>isen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, sedan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arbetar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du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också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med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ett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snabbt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solidFill>
                  <a:srgbClr val="0044FE"/>
                </a:solidFill>
                <a:ea typeface="ヒラギノ角ゴ ProN W3" charset="0"/>
                <a:cs typeface="ヒラギノ角ゴ ProN W3" charset="0"/>
              </a:rPr>
              <a:t>skott</a:t>
            </a:r>
            <a:r>
              <a:rPr lang="en-US" sz="2000" dirty="0">
                <a:solidFill>
                  <a:srgbClr val="4293F8"/>
                </a:solidFill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i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avslutet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” (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spelaren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”</a:t>
            </a:r>
            <a:r>
              <a:rPr lang="en-US" sz="2000" dirty="0" err="1">
                <a:solidFill>
                  <a:srgbClr val="0044FE"/>
                </a:solidFill>
                <a:ea typeface="ヒラギノ角ゴ ProN W3" charset="0"/>
                <a:cs typeface="ヒラギノ角ゴ ProN W3" charset="0"/>
              </a:rPr>
              <a:t>gör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”)</a:t>
            </a:r>
          </a:p>
          <a:p>
            <a:pPr marL="483303" indent="-313644">
              <a:spcBef>
                <a:spcPts val="844"/>
              </a:spcBef>
              <a:buNone/>
              <a:defRPr/>
            </a:pPr>
            <a:endParaRPr lang="en-US" sz="2000" dirty="0">
              <a:solidFill>
                <a:srgbClr val="292C1F"/>
              </a:solidFill>
              <a:ea typeface="ヒラギノ角ゴ ProN W3" charset="0"/>
              <a:cs typeface="ヒラギノ角ゴ ProN W3" charset="0"/>
              <a:sym typeface="Optima" charset="0"/>
            </a:endParaRPr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6353300" y="2348419"/>
            <a:ext cx="2454234" cy="6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4572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9144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13716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18288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sv-SE" sz="2800" b="1" dirty="0">
                <a:solidFill>
                  <a:srgbClr val="FF0000"/>
                </a:solidFill>
              </a:rPr>
              <a:t>EGENSKAP</a:t>
            </a:r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5391779" y="5298520"/>
            <a:ext cx="2454234" cy="6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4572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9144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13716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18288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sv-SE" sz="2800" b="1" dirty="0">
                <a:solidFill>
                  <a:srgbClr val="FF0000"/>
                </a:solidFill>
              </a:rPr>
              <a:t>BETEENDE</a:t>
            </a:r>
          </a:p>
        </p:txBody>
      </p:sp>
    </p:spTree>
    <p:extLst>
      <p:ext uri="{BB962C8B-B14F-4D97-AF65-F5344CB8AC3E}">
        <p14:creationId xmlns:p14="http://schemas.microsoft.com/office/powerpoint/2010/main" val="175399951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Detta kommer vi ta upp</a:t>
            </a:r>
            <a:endParaRPr lang="sv-SE" dirty="0"/>
          </a:p>
        </p:txBody>
      </p:sp>
      <p:sp>
        <p:nvSpPr>
          <p:cNvPr id="19" name="Rubrik 1"/>
          <p:cNvSpPr txBox="1">
            <a:spLocks/>
          </p:cNvSpPr>
          <p:nvPr/>
        </p:nvSpPr>
        <p:spPr>
          <a:xfrm>
            <a:off x="457200" y="1572548"/>
            <a:ext cx="3457403" cy="527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4572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9144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13716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18288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/>
            <a:endParaRPr lang="sv-SE" sz="2800" dirty="0">
              <a:solidFill>
                <a:schemeClr val="tx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424" y="3228826"/>
            <a:ext cx="3104182" cy="206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339903" y="1417638"/>
            <a:ext cx="64934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charset="2"/>
              <a:buChar char="Ø"/>
            </a:pPr>
            <a:r>
              <a:rPr lang="sv-SE" i="1" dirty="0" smtClean="0"/>
              <a:t>Du som ledare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sv-SE" i="1" dirty="0" smtClean="0"/>
              <a:t>Vad är feedback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sv-SE" i="1" dirty="0" smtClean="0"/>
              <a:t>Varför feedback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sv-SE" i="1" dirty="0" smtClean="0"/>
              <a:t>Verktyg</a:t>
            </a:r>
          </a:p>
          <a:p>
            <a:pPr marL="342900" indent="-342900" algn="l">
              <a:buFont typeface="Wingdings" charset="2"/>
              <a:buChar char="Ø"/>
            </a:pPr>
            <a:endParaRPr lang="sv-SE" i="1" dirty="0" smtClean="0"/>
          </a:p>
          <a:p>
            <a:pPr marL="342900" indent="-342900" algn="l">
              <a:buFont typeface="Wingdings" charset="2"/>
              <a:buChar char="Ø"/>
            </a:pPr>
            <a:endParaRPr lang="sv-SE" i="1" dirty="0" smtClean="0"/>
          </a:p>
          <a:p>
            <a:pPr marL="342900" indent="-342900" algn="l">
              <a:buFont typeface="Wingdings" charset="2"/>
              <a:buChar char="Ø"/>
            </a:pP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53918605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2146" bIns="32146"/>
          <a:lstStyle/>
          <a:p>
            <a:pPr eaLnBrk="1" hangingPunct="1">
              <a:defRPr/>
            </a:pPr>
            <a:r>
              <a:rPr lang="en-US" dirty="0">
                <a:ea typeface="ヒラギノ角ゴ ProN W3" charset="0"/>
                <a:cs typeface="ヒラギノ角ゴ ProN W3" charset="0"/>
              </a:rPr>
              <a:t>Feedback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750219"/>
            <a:ext cx="7358063" cy="4018359"/>
          </a:xfrm>
        </p:spPr>
        <p:txBody>
          <a:bodyPr tIns="32146" bIns="32146"/>
          <a:lstStyle/>
          <a:p>
            <a:pPr marL="483303" indent="-313644">
              <a:spcBef>
                <a:spcPct val="0"/>
              </a:spcBef>
              <a:buClr>
                <a:srgbClr val="292C1F"/>
              </a:buClr>
              <a:buSzPct val="125000"/>
              <a:buFont typeface="Optima" charset="0"/>
              <a:buChar char="•"/>
              <a:defRPr/>
            </a:pPr>
            <a:r>
              <a:rPr lang="en-US" sz="2000" b="1" dirty="0" err="1">
                <a:ea typeface="ヒラギノ角ゴ ProN W3" charset="0"/>
                <a:cs typeface="ヒラギノ角ゴ ProN W3" charset="0"/>
              </a:rPr>
              <a:t>Spelaren</a:t>
            </a:r>
            <a:r>
              <a:rPr lang="en-US" sz="2000" b="1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b="1" dirty="0" err="1">
                <a:ea typeface="ヒラギノ角ゴ ProN W3" charset="0"/>
                <a:cs typeface="ヒラギノ角ゴ ProN W3" charset="0"/>
              </a:rPr>
              <a:t>kämpar</a:t>
            </a:r>
            <a:r>
              <a:rPr lang="en-US" sz="2000" b="1" dirty="0">
                <a:ea typeface="ヒラギノ角ゴ ProN W3" charset="0"/>
                <a:cs typeface="ヒラギノ角ゴ ProN W3" charset="0"/>
              </a:rPr>
              <a:t>...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/>
            </a:r>
            <a:br>
              <a:rPr lang="en-US" sz="2000" dirty="0">
                <a:ea typeface="ヒラギノ角ゴ ProN W3" charset="0"/>
                <a:cs typeface="ヒラギノ角ゴ ProN W3" charset="0"/>
              </a:rPr>
            </a:br>
            <a:r>
              <a:rPr lang="en-US" sz="2000" dirty="0">
                <a:ea typeface="ヒラギノ角ゴ ProN W3" charset="0"/>
                <a:cs typeface="ヒラギノ角ゴ ProN W3" charset="0"/>
              </a:rPr>
              <a:t>                                                                                                          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Tränaren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säger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...</a:t>
            </a:r>
            <a:br>
              <a:rPr lang="en-US" sz="2000" dirty="0">
                <a:ea typeface="ヒラギノ角ゴ ProN W3" charset="0"/>
                <a:cs typeface="ヒラギノ角ゴ ProN W3" charset="0"/>
              </a:rPr>
            </a:br>
            <a:r>
              <a:rPr lang="en-US" sz="2000" dirty="0">
                <a:ea typeface="ヒラギノ角ゴ ProN W3" charset="0"/>
                <a:cs typeface="ヒラギノ角ゴ ProN W3" charset="0"/>
              </a:rPr>
              <a:t>”bra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jobbat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-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vilken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kämpe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du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är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.” (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spelaren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”</a:t>
            </a:r>
            <a:r>
              <a:rPr lang="en-US" sz="2000" dirty="0" err="1">
                <a:solidFill>
                  <a:srgbClr val="0044FE"/>
                </a:solidFill>
                <a:ea typeface="ヒラギノ角ゴ ProN W3" charset="0"/>
                <a:cs typeface="ヒラギノ角ゴ ProN W3" charset="0"/>
              </a:rPr>
              <a:t>är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”)</a:t>
            </a:r>
          </a:p>
          <a:p>
            <a:pPr marL="483303" indent="-313644">
              <a:spcBef>
                <a:spcPts val="844"/>
              </a:spcBef>
              <a:buNone/>
              <a:defRPr/>
            </a:pPr>
            <a:endParaRPr lang="en-US" sz="2000" dirty="0">
              <a:ea typeface="ヒラギノ角ゴ ProN W3" charset="0"/>
              <a:cs typeface="ヒラギノ角ゴ ProN W3" charset="0"/>
            </a:endParaRPr>
          </a:p>
          <a:p>
            <a:pPr marL="483303" indent="-313644">
              <a:spcBef>
                <a:spcPts val="844"/>
              </a:spcBef>
              <a:buNone/>
              <a:defRPr/>
            </a:pPr>
            <a:r>
              <a:rPr lang="en-US" sz="2000" dirty="0" err="1">
                <a:solidFill>
                  <a:srgbClr val="0044FE"/>
                </a:solidFill>
                <a:ea typeface="ヒラギノ角ゴ ProN W3" charset="0"/>
                <a:cs typeface="ヒラギノ角ゴ ProN W3" charset="0"/>
              </a:rPr>
              <a:t>Vad</a:t>
            </a:r>
            <a:r>
              <a:rPr lang="en-US" sz="2000" dirty="0">
                <a:solidFill>
                  <a:srgbClr val="4293F8"/>
                </a:solidFill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har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spelaren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fått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>
                <a:solidFill>
                  <a:srgbClr val="0044FE"/>
                </a:solidFill>
                <a:ea typeface="ヒラギノ角ゴ ProN W3" charset="0"/>
                <a:cs typeface="ヒラギノ角ゴ ProN W3" charset="0"/>
              </a:rPr>
              <a:t>feedback</a:t>
            </a:r>
            <a:r>
              <a:rPr lang="en-US" sz="2000" dirty="0">
                <a:solidFill>
                  <a:srgbClr val="4293F8"/>
                </a:solidFill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om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?</a:t>
            </a:r>
            <a:br>
              <a:rPr lang="en-US" sz="2000" dirty="0">
                <a:ea typeface="ヒラギノ角ゴ ProN W3" charset="0"/>
                <a:cs typeface="ヒラギノ角ゴ ProN W3" charset="0"/>
              </a:rPr>
            </a:br>
            <a:r>
              <a:rPr lang="en-US" sz="2000" dirty="0" err="1">
                <a:ea typeface="ヒラギノ角ゴ ProN W3" charset="0"/>
                <a:cs typeface="ヒラギノ角ゴ ProN W3" charset="0"/>
              </a:rPr>
              <a:t>skillnad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på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detta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...?</a:t>
            </a:r>
          </a:p>
          <a:p>
            <a:pPr marL="483303" indent="-313644">
              <a:spcBef>
                <a:spcPts val="844"/>
              </a:spcBef>
              <a:buNone/>
              <a:defRPr/>
            </a:pPr>
            <a:endParaRPr lang="en-US" sz="2000" dirty="0">
              <a:ea typeface="ヒラギノ角ゴ ProN W3" charset="0"/>
              <a:cs typeface="ヒラギノ角ゴ ProN W3" charset="0"/>
            </a:endParaRPr>
          </a:p>
          <a:p>
            <a:pPr marL="483303" indent="-313644">
              <a:spcBef>
                <a:spcPts val="844"/>
              </a:spcBef>
              <a:buNone/>
              <a:defRPr/>
            </a:pPr>
            <a:r>
              <a:rPr lang="en-US" sz="2000" dirty="0">
                <a:ea typeface="ヒラギノ角ゴ ProN W3" charset="0"/>
                <a:cs typeface="ヒラギノ角ゴ ProN W3" charset="0"/>
              </a:rPr>
              <a:t>”Bra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jobbat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- du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slet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verkligen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där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ute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idag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”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Särskilt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bra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hur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du tog </a:t>
            </a:r>
            <a:r>
              <a:rPr lang="en-US" sz="2000" dirty="0" err="1">
                <a:solidFill>
                  <a:srgbClr val="0044FE"/>
                </a:solidFill>
                <a:ea typeface="ヒラギノ角ゴ ProN W3" charset="0"/>
                <a:cs typeface="ヒラギノ角ゴ ProN W3" charset="0"/>
              </a:rPr>
              <a:t>åkningen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hem till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egen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zon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och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tog </a:t>
            </a:r>
            <a:r>
              <a:rPr lang="en-US" sz="2000" dirty="0" err="1">
                <a:solidFill>
                  <a:srgbClr val="0044FE"/>
                </a:solidFill>
                <a:ea typeface="ヒラギノ角ゴ ProN W3" charset="0"/>
                <a:cs typeface="ヒラギノ角ゴ ProN W3" charset="0"/>
              </a:rPr>
              <a:t>tillbaka</a:t>
            </a:r>
            <a:r>
              <a:rPr lang="en-US" sz="2000" dirty="0">
                <a:solidFill>
                  <a:srgbClr val="0044FE"/>
                </a:solidFill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solidFill>
                  <a:srgbClr val="0044FE"/>
                </a:solidFill>
                <a:ea typeface="ヒラギノ角ゴ ProN W3" charset="0"/>
                <a:cs typeface="ヒラギノ角ゴ ProN W3" charset="0"/>
              </a:rPr>
              <a:t>pucken</a:t>
            </a:r>
            <a:r>
              <a:rPr lang="en-US" sz="2000" dirty="0">
                <a:solidFill>
                  <a:srgbClr val="0044FE"/>
                </a:solidFill>
                <a:ea typeface="ヒラギノ角ゴ ProN W3" charset="0"/>
                <a:cs typeface="ヒラギノ角ゴ ProN W3" charset="0"/>
              </a:rPr>
              <a:t/>
            </a:r>
            <a:br>
              <a:rPr lang="en-US" sz="2000" dirty="0">
                <a:solidFill>
                  <a:srgbClr val="0044FE"/>
                </a:solidFill>
                <a:ea typeface="ヒラギノ角ゴ ProN W3" charset="0"/>
                <a:cs typeface="ヒラギノ角ゴ ProN W3" charset="0"/>
              </a:rPr>
            </a:br>
            <a:r>
              <a:rPr lang="en-US" sz="2000" dirty="0">
                <a:ea typeface="ヒラギノ角ゴ ProN W3" charset="0"/>
                <a:cs typeface="ヒラギノ角ゴ ProN W3" charset="0"/>
              </a:rPr>
              <a:t>(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spelaren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”</a:t>
            </a:r>
            <a:r>
              <a:rPr lang="en-US" sz="2000" dirty="0" err="1">
                <a:solidFill>
                  <a:srgbClr val="0044FE"/>
                </a:solidFill>
                <a:ea typeface="ヒラギノ角ゴ ProN W3" charset="0"/>
                <a:cs typeface="ヒラギノ角ゴ ProN W3" charset="0"/>
              </a:rPr>
              <a:t>gör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”)                                                                                </a:t>
            </a:r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6353300" y="2348419"/>
            <a:ext cx="2454234" cy="6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4572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9144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13716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18288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sv-SE" sz="2800" b="1" dirty="0">
                <a:solidFill>
                  <a:srgbClr val="FF0000"/>
                </a:solidFill>
              </a:rPr>
              <a:t>EGENSKAP</a:t>
            </a:r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5391779" y="5298520"/>
            <a:ext cx="2454234" cy="6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4572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9144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13716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18288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sv-SE" sz="2800" b="1" dirty="0">
                <a:solidFill>
                  <a:srgbClr val="FF0000"/>
                </a:solidFill>
              </a:rPr>
              <a:t>BETEENDE</a:t>
            </a:r>
          </a:p>
        </p:txBody>
      </p:sp>
    </p:spTree>
    <p:extLst>
      <p:ext uri="{BB962C8B-B14F-4D97-AF65-F5344CB8AC3E}">
        <p14:creationId xmlns:p14="http://schemas.microsoft.com/office/powerpoint/2010/main" val="345197377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1522360" y="112525"/>
            <a:ext cx="7358063" cy="1360873"/>
          </a:xfrm>
          <a:noFill/>
        </p:spPr>
        <p:txBody>
          <a:bodyPr tIns="32146" bIns="32146"/>
          <a:lstStyle/>
          <a:p>
            <a:pPr algn="l" eaLnBrk="1" hangingPunct="1">
              <a:defRPr/>
            </a:pPr>
            <a:r>
              <a:rPr lang="en-US" sz="2000" dirty="0">
                <a:ea typeface="ヒラギノ角ゴ ProN W3" charset="0"/>
                <a:cs typeface="ヒラギノ角ゴ ProN W3" charset="0"/>
              </a:rPr>
              <a:t>Stefan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och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Per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är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hockeytränare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för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ett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lag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och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de sitter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och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diskuterar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sina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adepter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. De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uttrycker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sig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inte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i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specifika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beteendetermer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utan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,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tvärtom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i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övergripande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formuleringar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.</a:t>
            </a:r>
            <a:br>
              <a:rPr lang="en-US" sz="2000" dirty="0">
                <a:ea typeface="ヒラギノ角ゴ ProN W3" charset="0"/>
                <a:cs typeface="ヒラギノ角ゴ ProN W3" charset="0"/>
              </a:rPr>
            </a:br>
            <a:endParaRPr lang="en-US" sz="2000" dirty="0">
              <a:ea typeface="ヒラギノ角ゴ ProN W3" charset="0"/>
              <a:cs typeface="ヒラギノ角ゴ ProN W3" charset="0"/>
            </a:endParaRPr>
          </a:p>
        </p:txBody>
      </p:sp>
      <p:graphicFrame>
        <p:nvGraphicFramePr>
          <p:cNvPr id="3379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000964"/>
              </p:ext>
            </p:extLst>
          </p:nvPr>
        </p:nvGraphicFramePr>
        <p:xfrm>
          <a:off x="1562695" y="1214391"/>
          <a:ext cx="6330032" cy="3872138"/>
        </p:xfrm>
        <a:graphic>
          <a:graphicData uri="http://schemas.openxmlformats.org/drawingml/2006/table">
            <a:tbl>
              <a:tblPr/>
              <a:tblGrid>
                <a:gridCol w="24154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145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Stefan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och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Per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omdöme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E5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Exempel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på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konkreta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beteenden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(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ge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flera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exempel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på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varje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)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E5A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Johan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har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bra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självförtroende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Olle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har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bra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spelförståelse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Maria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tävlar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mycket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på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plan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79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Karin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är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en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talang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430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Caroline är en vinnarskalle</a:t>
                      </a: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7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Joel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är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en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karaktärsspelare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21" marB="3572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7612" name="Rectangle 54"/>
          <p:cNvSpPr>
            <a:spLocks/>
          </p:cNvSpPr>
          <p:nvPr/>
        </p:nvSpPr>
        <p:spPr bwMode="auto">
          <a:xfrm>
            <a:off x="112542" y="5287255"/>
            <a:ext cx="8874704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000" dirty="0">
                <a:solidFill>
                  <a:schemeClr val="tx1"/>
                </a:solidFill>
                <a:cs typeface="Gill Sans" charset="0"/>
              </a:rPr>
              <a:t>Du </a:t>
            </a:r>
            <a:r>
              <a:rPr lang="en-US" sz="2000" dirty="0" err="1">
                <a:solidFill>
                  <a:schemeClr val="tx1"/>
                </a:solidFill>
                <a:cs typeface="Gill Sans" charset="0"/>
              </a:rPr>
              <a:t>har</a:t>
            </a:r>
            <a:r>
              <a:rPr lang="en-US" sz="2000" dirty="0">
                <a:solidFill>
                  <a:schemeClr val="tx1"/>
                </a:solidFill>
                <a:cs typeface="Gill Sans" charset="0"/>
              </a:rPr>
              <a:t> nu </a:t>
            </a:r>
            <a:r>
              <a:rPr lang="en-US" sz="2000" dirty="0" err="1">
                <a:solidFill>
                  <a:schemeClr val="tx1"/>
                </a:solidFill>
                <a:cs typeface="Gill Sans" charset="0"/>
              </a:rPr>
              <a:t>exempel</a:t>
            </a:r>
            <a:r>
              <a:rPr lang="en-US" sz="2000" dirty="0">
                <a:solidFill>
                  <a:schemeClr val="tx1"/>
                </a:solidFill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Gill Sans" charset="0"/>
              </a:rPr>
              <a:t>på</a:t>
            </a:r>
            <a:r>
              <a:rPr lang="en-US" sz="2000" dirty="0">
                <a:solidFill>
                  <a:schemeClr val="tx1"/>
                </a:solidFill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Gill Sans" charset="0"/>
              </a:rPr>
              <a:t>vaga</a:t>
            </a:r>
            <a:r>
              <a:rPr lang="en-US" sz="2000" dirty="0">
                <a:solidFill>
                  <a:schemeClr val="tx1"/>
                </a:solidFill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Gill Sans" charset="0"/>
              </a:rPr>
              <a:t>formuleringar</a:t>
            </a:r>
            <a:r>
              <a:rPr lang="en-US" sz="2000" dirty="0">
                <a:solidFill>
                  <a:schemeClr val="tx1"/>
                </a:solidFill>
                <a:cs typeface="Gill Sans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cs typeface="Gill Sans" charset="0"/>
              </a:rPr>
              <a:t>vänstra</a:t>
            </a:r>
            <a:r>
              <a:rPr lang="en-US" sz="2000" dirty="0">
                <a:solidFill>
                  <a:schemeClr val="tx1"/>
                </a:solidFill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Gill Sans" charset="0"/>
              </a:rPr>
              <a:t>kolumnen</a:t>
            </a:r>
            <a:r>
              <a:rPr lang="en-US" sz="2000" dirty="0">
                <a:solidFill>
                  <a:schemeClr val="tx1"/>
                </a:solidFill>
                <a:cs typeface="Gill Sans" charset="0"/>
              </a:rPr>
              <a:t>) </a:t>
            </a:r>
            <a:r>
              <a:rPr lang="en-US" sz="2000" dirty="0" err="1">
                <a:solidFill>
                  <a:schemeClr val="tx1"/>
                </a:solidFill>
                <a:cs typeface="Gill Sans" charset="0"/>
              </a:rPr>
              <a:t>och</a:t>
            </a:r>
            <a:r>
              <a:rPr lang="en-US" sz="2000" dirty="0">
                <a:solidFill>
                  <a:schemeClr val="tx1"/>
                </a:solidFill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Gill Sans" charset="0"/>
              </a:rPr>
              <a:t>specifika</a:t>
            </a:r>
            <a:r>
              <a:rPr lang="en-US" sz="2000" dirty="0">
                <a:solidFill>
                  <a:schemeClr val="tx1"/>
                </a:solidFill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Gill Sans" charset="0"/>
              </a:rPr>
              <a:t>beteenden</a:t>
            </a:r>
            <a:r>
              <a:rPr lang="en-US" sz="2000" dirty="0">
                <a:solidFill>
                  <a:schemeClr val="tx1"/>
                </a:solidFill>
                <a:cs typeface="Gill Sans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cs typeface="Gill Sans" charset="0"/>
              </a:rPr>
              <a:t>högra</a:t>
            </a:r>
            <a:r>
              <a:rPr lang="en-US" sz="2000" dirty="0">
                <a:solidFill>
                  <a:schemeClr val="tx1"/>
                </a:solidFill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Gill Sans" charset="0"/>
              </a:rPr>
              <a:t>kolumnen</a:t>
            </a:r>
            <a:r>
              <a:rPr lang="en-US" sz="2000" dirty="0">
                <a:solidFill>
                  <a:schemeClr val="tx1"/>
                </a:solidFill>
                <a:cs typeface="Gill Sans" charset="0"/>
              </a:rPr>
              <a:t>). </a:t>
            </a:r>
            <a:r>
              <a:rPr lang="en-US" sz="2000" dirty="0" err="1">
                <a:solidFill>
                  <a:schemeClr val="tx1"/>
                </a:solidFill>
                <a:cs typeface="Gill Sans" charset="0"/>
              </a:rPr>
              <a:t>Reflektera</a:t>
            </a:r>
            <a:r>
              <a:rPr lang="en-US" sz="2000" dirty="0">
                <a:solidFill>
                  <a:schemeClr val="tx1"/>
                </a:solidFill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Gill Sans" charset="0"/>
              </a:rPr>
              <a:t>över</a:t>
            </a:r>
            <a:r>
              <a:rPr lang="en-US" sz="2000" dirty="0">
                <a:solidFill>
                  <a:schemeClr val="tx1"/>
                </a:solidFill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Gill Sans" charset="0"/>
              </a:rPr>
              <a:t>vilka</a:t>
            </a:r>
            <a:r>
              <a:rPr lang="en-US" sz="2000" dirty="0">
                <a:solidFill>
                  <a:schemeClr val="tx1"/>
                </a:solidFill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Gill Sans" charset="0"/>
              </a:rPr>
              <a:t>tänkbara</a:t>
            </a:r>
            <a:r>
              <a:rPr lang="en-US" sz="2000" dirty="0">
                <a:solidFill>
                  <a:schemeClr val="tx1"/>
                </a:solidFill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Gill Sans" charset="0"/>
              </a:rPr>
              <a:t>konsekvenser</a:t>
            </a:r>
            <a:r>
              <a:rPr lang="en-US" sz="2000" dirty="0">
                <a:solidFill>
                  <a:schemeClr val="tx1"/>
                </a:solidFill>
                <a:cs typeface="Gill Sans" charset="0"/>
              </a:rPr>
              <a:t> </a:t>
            </a:r>
          </a:p>
          <a:p>
            <a:pPr algn="l"/>
            <a:r>
              <a:rPr lang="en-US" sz="2000" dirty="0" err="1">
                <a:solidFill>
                  <a:schemeClr val="tx1"/>
                </a:solidFill>
                <a:cs typeface="Gill Sans" charset="0"/>
              </a:rPr>
              <a:t>det</a:t>
            </a:r>
            <a:r>
              <a:rPr lang="en-US" sz="2000" dirty="0">
                <a:solidFill>
                  <a:schemeClr val="tx1"/>
                </a:solidFill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Gill Sans" charset="0"/>
              </a:rPr>
              <a:t>kan</a:t>
            </a:r>
            <a:r>
              <a:rPr lang="en-US" sz="2000" dirty="0">
                <a:solidFill>
                  <a:schemeClr val="tx1"/>
                </a:solidFill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Gill Sans" charset="0"/>
              </a:rPr>
              <a:t>innebära</a:t>
            </a:r>
            <a:r>
              <a:rPr lang="en-US" sz="2000" dirty="0">
                <a:solidFill>
                  <a:schemeClr val="tx1"/>
                </a:solidFill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Gill Sans" charset="0"/>
              </a:rPr>
              <a:t>för</a:t>
            </a:r>
            <a:r>
              <a:rPr lang="en-US" sz="2000" dirty="0">
                <a:solidFill>
                  <a:schemeClr val="tx1"/>
                </a:solidFill>
                <a:cs typeface="Gill Sans" charset="0"/>
              </a:rPr>
              <a:t> en </a:t>
            </a:r>
            <a:r>
              <a:rPr lang="en-US" sz="2000" dirty="0" err="1">
                <a:solidFill>
                  <a:schemeClr val="tx1"/>
                </a:solidFill>
                <a:cs typeface="Gill Sans" charset="0"/>
              </a:rPr>
              <a:t>spelares</a:t>
            </a:r>
            <a:r>
              <a:rPr lang="en-US" sz="2000" dirty="0">
                <a:solidFill>
                  <a:schemeClr val="tx1"/>
                </a:solidFill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Gill Sans" charset="0"/>
              </a:rPr>
              <a:t>utveckling</a:t>
            </a:r>
            <a:r>
              <a:rPr lang="en-US" sz="2000" dirty="0">
                <a:solidFill>
                  <a:schemeClr val="tx1"/>
                </a:solidFill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Gill Sans" charset="0"/>
              </a:rPr>
              <a:t>och</a:t>
            </a:r>
            <a:r>
              <a:rPr lang="en-US" sz="2000" dirty="0">
                <a:solidFill>
                  <a:schemeClr val="tx1"/>
                </a:solidFill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Gill Sans" charset="0"/>
              </a:rPr>
              <a:t>ansträngning</a:t>
            </a:r>
            <a:r>
              <a:rPr lang="en-US" sz="2000" dirty="0">
                <a:solidFill>
                  <a:schemeClr val="tx1"/>
                </a:solidFill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Gill Sans" charset="0"/>
              </a:rPr>
              <a:t>om</a:t>
            </a:r>
            <a:r>
              <a:rPr lang="en-US" sz="2000" dirty="0">
                <a:solidFill>
                  <a:schemeClr val="tx1"/>
                </a:solidFill>
                <a:cs typeface="Gill Sans" charset="0"/>
              </a:rPr>
              <a:t> en </a:t>
            </a:r>
            <a:r>
              <a:rPr lang="en-US" sz="2000" dirty="0" err="1">
                <a:solidFill>
                  <a:schemeClr val="tx1"/>
                </a:solidFill>
                <a:cs typeface="Gill Sans" charset="0"/>
              </a:rPr>
              <a:t>tränare</a:t>
            </a:r>
            <a:r>
              <a:rPr lang="en-US" sz="2000" dirty="0">
                <a:solidFill>
                  <a:schemeClr val="tx1"/>
                </a:solidFill>
                <a:cs typeface="Gill Sans" charset="0"/>
              </a:rPr>
              <a:t> </a:t>
            </a:r>
          </a:p>
          <a:p>
            <a:pPr algn="l"/>
            <a:r>
              <a:rPr lang="en-US" sz="2000" dirty="0" err="1">
                <a:solidFill>
                  <a:schemeClr val="tx1"/>
                </a:solidFill>
                <a:cs typeface="Gill Sans" charset="0"/>
              </a:rPr>
              <a:t>ger</a:t>
            </a:r>
            <a:r>
              <a:rPr lang="en-US" sz="2000" dirty="0">
                <a:solidFill>
                  <a:schemeClr val="tx1"/>
                </a:solidFill>
                <a:cs typeface="Gill Sans" charset="0"/>
              </a:rPr>
              <a:t> feedback </a:t>
            </a:r>
            <a:r>
              <a:rPr lang="en-US" sz="2000" dirty="0" err="1">
                <a:solidFill>
                  <a:schemeClr val="tx1"/>
                </a:solidFill>
                <a:cs typeface="Gill Sans" charset="0"/>
              </a:rPr>
              <a:t>på</a:t>
            </a:r>
            <a:r>
              <a:rPr lang="en-US" sz="2000" dirty="0">
                <a:solidFill>
                  <a:schemeClr val="tx1"/>
                </a:solidFill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Gill Sans" charset="0"/>
              </a:rPr>
              <a:t>vaga</a:t>
            </a:r>
            <a:r>
              <a:rPr lang="en-US" sz="2000" dirty="0">
                <a:solidFill>
                  <a:schemeClr val="tx1"/>
                </a:solidFill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Gill Sans" charset="0"/>
              </a:rPr>
              <a:t>formuleringar</a:t>
            </a:r>
            <a:r>
              <a:rPr lang="en-US" sz="2000" dirty="0">
                <a:solidFill>
                  <a:schemeClr val="tx1"/>
                </a:solidFill>
                <a:cs typeface="Gill Sans" charset="0"/>
              </a:rPr>
              <a:t>.</a:t>
            </a:r>
          </a:p>
          <a:p>
            <a:pPr algn="l"/>
            <a:endParaRPr lang="en-US" sz="2000" dirty="0">
              <a:solidFill>
                <a:schemeClr val="tx1"/>
              </a:solidFill>
              <a:cs typeface="Gill Sans" charset="0"/>
            </a:endParaRPr>
          </a:p>
        </p:txBody>
      </p:sp>
      <p:sp>
        <p:nvSpPr>
          <p:cNvPr id="67613" name="Rectangle 55"/>
          <p:cNvSpPr>
            <a:spLocks/>
          </p:cNvSpPr>
          <p:nvPr/>
        </p:nvSpPr>
        <p:spPr bwMode="auto">
          <a:xfrm>
            <a:off x="6227219" y="6157296"/>
            <a:ext cx="218533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spcBef>
                <a:spcPts val="1687"/>
              </a:spcBef>
            </a:pPr>
            <a:r>
              <a:rPr lang="en-US" sz="1300" dirty="0">
                <a:solidFill>
                  <a:schemeClr val="tx1"/>
                </a:solidFill>
                <a:cs typeface="Gill Sans" charset="0"/>
              </a:rPr>
              <a:t>(</a:t>
            </a:r>
            <a:r>
              <a:rPr lang="en-US" sz="1300" dirty="0" err="1">
                <a:solidFill>
                  <a:schemeClr val="tx1"/>
                </a:solidFill>
                <a:cs typeface="Gill Sans" charset="0"/>
              </a:rPr>
              <a:t>Wadström</a:t>
            </a:r>
            <a:r>
              <a:rPr lang="en-US" sz="1300" dirty="0">
                <a:solidFill>
                  <a:schemeClr val="tx1"/>
                </a:solidFill>
                <a:cs typeface="Gill Sans" charset="0"/>
              </a:rPr>
              <a:t>. O. &amp; </a:t>
            </a:r>
            <a:r>
              <a:rPr lang="en-US" sz="1300" dirty="0" err="1">
                <a:solidFill>
                  <a:schemeClr val="tx1"/>
                </a:solidFill>
                <a:cs typeface="Gill Sans" charset="0"/>
              </a:rPr>
              <a:t>Ekvall</a:t>
            </a:r>
            <a:r>
              <a:rPr lang="en-US" sz="1300" dirty="0">
                <a:solidFill>
                  <a:schemeClr val="tx1"/>
                </a:solidFill>
                <a:cs typeface="Gill Sans" charset="0"/>
              </a:rPr>
              <a:t>. D 2013)</a:t>
            </a:r>
          </a:p>
        </p:txBody>
      </p:sp>
    </p:spTree>
    <p:extLst>
      <p:ext uri="{BB962C8B-B14F-4D97-AF65-F5344CB8AC3E}">
        <p14:creationId xmlns:p14="http://schemas.microsoft.com/office/powerpoint/2010/main" val="338169175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366117"/>
            <a:ext cx="7358063" cy="1160859"/>
          </a:xfrm>
          <a:noFill/>
        </p:spPr>
        <p:txBody>
          <a:bodyPr tIns="32146" bIns="32146"/>
          <a:lstStyle/>
          <a:p>
            <a:pPr eaLnBrk="1" hangingPunct="1">
              <a:defRPr/>
            </a:pPr>
            <a:r>
              <a:rPr lang="en-US" dirty="0" err="1" smtClean="0">
                <a:ea typeface="ヒラギノ角ゴ ProN W3" charset="0"/>
                <a:cs typeface="ヒラギノ角ゴ ProN W3" charset="0"/>
              </a:rPr>
              <a:t>Tränarbeteenden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 </a:t>
            </a:r>
            <a:br>
              <a:rPr lang="en-US" dirty="0" smtClean="0">
                <a:ea typeface="ヒラギノ角ゴ ProN W3" charset="0"/>
                <a:cs typeface="ヒラギノ角ゴ ProN W3" charset="0"/>
              </a:rPr>
            </a:br>
            <a:r>
              <a:rPr lang="en-US" dirty="0" smtClean="0">
                <a:ea typeface="ヒラギノ角ゴ ProN W3" charset="0"/>
                <a:cs typeface="ヒラギノ角ゴ ProN W3" charset="0"/>
              </a:rPr>
              <a:t>med </a:t>
            </a:r>
            <a:r>
              <a:rPr lang="en-US" dirty="0" err="1" smtClean="0">
                <a:ea typeface="ヒラギノ角ゴ ProN W3" charset="0"/>
                <a:cs typeface="ヒラギノ角ゴ ProN W3" charset="0"/>
              </a:rPr>
              <a:t>fokus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 </a:t>
            </a:r>
            <a:r>
              <a:rPr lang="en-US" dirty="0" err="1" smtClean="0">
                <a:ea typeface="ヒラギノ角ゴ ProN W3" charset="0"/>
                <a:cs typeface="ヒラギノ角ゴ ProN W3" charset="0"/>
              </a:rPr>
              <a:t>på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a typeface="ヒラギノ角ゴ ProN W3" charset="0"/>
                <a:cs typeface="ヒラギノ角ゴ ProN W3" charset="0"/>
              </a:rPr>
              <a:t>resultat</a:t>
            </a:r>
            <a:endParaRPr lang="en-US" b="1" dirty="0">
              <a:solidFill>
                <a:srgbClr val="FF0000"/>
              </a:solidFill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72706" name="AutoShape 2"/>
          <p:cNvSpPr>
            <a:spLocks/>
          </p:cNvSpPr>
          <p:nvPr/>
        </p:nvSpPr>
        <p:spPr bwMode="auto">
          <a:xfrm>
            <a:off x="901898" y="3040710"/>
            <a:ext cx="1526977" cy="1250156"/>
          </a:xfrm>
          <a:prstGeom prst="roundRect">
            <a:avLst>
              <a:gd name="adj" fmla="val 10708"/>
            </a:avLst>
          </a:prstGeom>
          <a:solidFill>
            <a:srgbClr val="0044FE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28573" bIns="0" anchor="ctr"/>
          <a:lstStyle/>
          <a:p>
            <a:pPr marL="27905" algn="l"/>
            <a:r>
              <a:rPr lang="en-US" sz="1300" b="1" dirty="0">
                <a:solidFill>
                  <a:srgbClr val="FFFFFF"/>
                </a:solidFill>
                <a:cs typeface="Gill Sans" charset="0"/>
              </a:rPr>
              <a:t>Johan </a:t>
            </a:r>
            <a:r>
              <a:rPr lang="en-US" sz="1300" b="1" dirty="0" err="1">
                <a:solidFill>
                  <a:srgbClr val="FFFFFF"/>
                </a:solidFill>
                <a:cs typeface="Gill Sans" charset="0"/>
              </a:rPr>
              <a:t>har</a:t>
            </a:r>
            <a:r>
              <a:rPr lang="en-US" sz="1300" b="1" dirty="0">
                <a:solidFill>
                  <a:srgbClr val="FFFFFF"/>
                </a:solidFill>
                <a:cs typeface="Gill Sans" charset="0"/>
              </a:rPr>
              <a:t> </a:t>
            </a:r>
            <a:r>
              <a:rPr lang="en-US" sz="1300" b="1" dirty="0" err="1">
                <a:solidFill>
                  <a:srgbClr val="FFFFFF"/>
                </a:solidFill>
                <a:cs typeface="Gill Sans" charset="0"/>
              </a:rPr>
              <a:t>pucken</a:t>
            </a:r>
            <a:r>
              <a:rPr lang="en-US" sz="1300" b="1" dirty="0">
                <a:solidFill>
                  <a:srgbClr val="FFFFFF"/>
                </a:solidFill>
                <a:cs typeface="Gill Sans" charset="0"/>
              </a:rPr>
              <a:t> </a:t>
            </a:r>
            <a:r>
              <a:rPr lang="en-US" sz="1300" b="1" dirty="0" err="1">
                <a:solidFill>
                  <a:srgbClr val="FFFFFF"/>
                </a:solidFill>
                <a:cs typeface="Gill Sans" charset="0"/>
              </a:rPr>
              <a:t>i</a:t>
            </a:r>
            <a:r>
              <a:rPr lang="en-US" sz="1300" b="1" dirty="0">
                <a:solidFill>
                  <a:srgbClr val="FFFFFF"/>
                </a:solidFill>
                <a:cs typeface="Gill Sans" charset="0"/>
              </a:rPr>
              <a:t> </a:t>
            </a:r>
            <a:r>
              <a:rPr lang="en-US" sz="1300" b="1" dirty="0" err="1">
                <a:solidFill>
                  <a:srgbClr val="FFFFFF"/>
                </a:solidFill>
                <a:cs typeface="Gill Sans" charset="0"/>
              </a:rPr>
              <a:t>egen</a:t>
            </a:r>
            <a:r>
              <a:rPr lang="en-US" sz="1300" b="1" dirty="0">
                <a:solidFill>
                  <a:srgbClr val="FFFFFF"/>
                </a:solidFill>
                <a:cs typeface="Gill Sans" charset="0"/>
              </a:rPr>
              <a:t> </a:t>
            </a:r>
            <a:r>
              <a:rPr lang="en-US" sz="1300" b="1" dirty="0" err="1">
                <a:solidFill>
                  <a:srgbClr val="FFFFFF"/>
                </a:solidFill>
                <a:cs typeface="Gill Sans" charset="0"/>
              </a:rPr>
              <a:t>zon</a:t>
            </a:r>
            <a:endParaRPr lang="en-US" sz="1300" b="1" dirty="0">
              <a:solidFill>
                <a:srgbClr val="FFFFFF"/>
              </a:solidFill>
              <a:cs typeface="Gill Sans" charset="0"/>
            </a:endParaRPr>
          </a:p>
        </p:txBody>
      </p:sp>
      <p:sp>
        <p:nvSpPr>
          <p:cNvPr id="72707" name="AutoShape 3"/>
          <p:cNvSpPr>
            <a:spLocks/>
          </p:cNvSpPr>
          <p:nvPr/>
        </p:nvSpPr>
        <p:spPr bwMode="auto">
          <a:xfrm>
            <a:off x="2669976" y="3451475"/>
            <a:ext cx="892969" cy="428625"/>
          </a:xfrm>
          <a:prstGeom prst="rightArrow">
            <a:avLst>
              <a:gd name="adj1" fmla="val 32000"/>
              <a:gd name="adj2" fmla="val 91667"/>
            </a:avLst>
          </a:prstGeom>
          <a:solidFill>
            <a:srgbClr val="0044FE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72708" name="AutoShape 4"/>
          <p:cNvSpPr>
            <a:spLocks/>
          </p:cNvSpPr>
          <p:nvPr/>
        </p:nvSpPr>
        <p:spPr bwMode="auto">
          <a:xfrm>
            <a:off x="3812977" y="3040710"/>
            <a:ext cx="1518047" cy="1250156"/>
          </a:xfrm>
          <a:prstGeom prst="roundRect">
            <a:avLst>
              <a:gd name="adj" fmla="val 10708"/>
            </a:avLst>
          </a:prstGeom>
          <a:solidFill>
            <a:srgbClr val="0044FE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28573" bIns="0" anchor="ctr"/>
          <a:lstStyle/>
          <a:p>
            <a:pPr marL="27905" algn="l"/>
            <a:r>
              <a:rPr lang="en-US" sz="1300" b="1">
                <a:solidFill>
                  <a:srgbClr val="FFFFFF"/>
                </a:solidFill>
                <a:cs typeface="Gill Sans" charset="0"/>
              </a:rPr>
              <a:t>Rensar bort pucken</a:t>
            </a:r>
          </a:p>
        </p:txBody>
      </p:sp>
      <p:sp>
        <p:nvSpPr>
          <p:cNvPr id="72709" name="Rectangle 5"/>
          <p:cNvSpPr>
            <a:spLocks/>
          </p:cNvSpPr>
          <p:nvPr/>
        </p:nvSpPr>
        <p:spPr bwMode="auto">
          <a:xfrm>
            <a:off x="2771716" y="3150530"/>
            <a:ext cx="45731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b="1" dirty="0" err="1">
                <a:solidFill>
                  <a:schemeClr val="tx1"/>
                </a:solidFill>
                <a:cs typeface="Gill Sans" charset="0"/>
              </a:rPr>
              <a:t>gör</a:t>
            </a:r>
            <a:r>
              <a:rPr lang="en-US" sz="1300" b="1" dirty="0">
                <a:solidFill>
                  <a:schemeClr val="tx1"/>
                </a:solidFill>
                <a:cs typeface="Gill Sans" charset="0"/>
              </a:rPr>
              <a:t> </a:t>
            </a:r>
            <a:r>
              <a:rPr lang="en-US" sz="1300" b="1" dirty="0" err="1">
                <a:solidFill>
                  <a:schemeClr val="tx1"/>
                </a:solidFill>
                <a:cs typeface="Gill Sans" charset="0"/>
              </a:rPr>
              <a:t>att</a:t>
            </a:r>
            <a:endParaRPr lang="en-US" sz="1300" b="1" dirty="0">
              <a:solidFill>
                <a:schemeClr val="tx1"/>
              </a:solidFill>
              <a:cs typeface="Gill Sans" charset="0"/>
            </a:endParaRPr>
          </a:p>
        </p:txBody>
      </p:sp>
      <p:sp>
        <p:nvSpPr>
          <p:cNvPr id="72710" name="AutoShape 6"/>
          <p:cNvSpPr>
            <a:spLocks/>
          </p:cNvSpPr>
          <p:nvPr/>
        </p:nvSpPr>
        <p:spPr bwMode="auto">
          <a:xfrm>
            <a:off x="6884789" y="2621014"/>
            <a:ext cx="1669852" cy="2080617"/>
          </a:xfrm>
          <a:prstGeom prst="roundRect">
            <a:avLst>
              <a:gd name="adj" fmla="val 8019"/>
            </a:avLst>
          </a:prstGeom>
          <a:solidFill>
            <a:srgbClr val="0044FE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28573" bIns="0" anchor="ctr"/>
          <a:lstStyle/>
          <a:p>
            <a:pPr marL="27905" algn="l"/>
            <a:r>
              <a:rPr lang="en-US" sz="1300" b="1">
                <a:solidFill>
                  <a:srgbClr val="FFFFFF"/>
                </a:solidFill>
                <a:cs typeface="Gill Sans" charset="0"/>
              </a:rPr>
              <a:t>Beröm av tränare och föräldrar</a:t>
            </a:r>
          </a:p>
          <a:p>
            <a:pPr marL="27905" algn="l"/>
            <a:endParaRPr lang="en-US" sz="1300" b="1">
              <a:solidFill>
                <a:srgbClr val="FFFFFF"/>
              </a:solidFill>
              <a:cs typeface="Gill Sans" charset="0"/>
            </a:endParaRPr>
          </a:p>
          <a:p>
            <a:pPr marL="27905" algn="l"/>
            <a:r>
              <a:rPr lang="en-US" sz="1300" b="1">
                <a:solidFill>
                  <a:srgbClr val="FFFFFF"/>
                </a:solidFill>
                <a:cs typeface="Gill Sans" charset="0"/>
              </a:rPr>
              <a:t>Undviker att släppa in mål</a:t>
            </a:r>
          </a:p>
        </p:txBody>
      </p:sp>
      <p:sp>
        <p:nvSpPr>
          <p:cNvPr id="72711" name="AutoShape 7"/>
          <p:cNvSpPr>
            <a:spLocks/>
          </p:cNvSpPr>
          <p:nvPr/>
        </p:nvSpPr>
        <p:spPr bwMode="auto">
          <a:xfrm>
            <a:off x="5563195" y="3451475"/>
            <a:ext cx="892969" cy="428625"/>
          </a:xfrm>
          <a:prstGeom prst="rightArrow">
            <a:avLst>
              <a:gd name="adj1" fmla="val 32000"/>
              <a:gd name="adj2" fmla="val 91667"/>
            </a:avLst>
          </a:prstGeom>
          <a:solidFill>
            <a:srgbClr val="0044FE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72712" name="Rectangle 8"/>
          <p:cNvSpPr>
            <a:spLocks/>
          </p:cNvSpPr>
          <p:nvPr/>
        </p:nvSpPr>
        <p:spPr bwMode="auto">
          <a:xfrm>
            <a:off x="5479929" y="3150530"/>
            <a:ext cx="107736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b="1" dirty="0" err="1">
                <a:solidFill>
                  <a:schemeClr val="tx1"/>
                </a:solidFill>
                <a:cs typeface="Gill Sans" charset="0"/>
              </a:rPr>
              <a:t>för</a:t>
            </a:r>
            <a:r>
              <a:rPr lang="en-US" sz="1300" b="1" dirty="0">
                <a:solidFill>
                  <a:schemeClr val="tx1"/>
                </a:solidFill>
                <a:cs typeface="Gill Sans" charset="0"/>
              </a:rPr>
              <a:t> </a:t>
            </a:r>
            <a:r>
              <a:rPr lang="en-US" sz="1300" b="1" dirty="0" err="1">
                <a:solidFill>
                  <a:schemeClr val="tx1"/>
                </a:solidFill>
                <a:cs typeface="Gill Sans" charset="0"/>
              </a:rPr>
              <a:t>att</a:t>
            </a:r>
            <a:r>
              <a:rPr lang="en-US" sz="1300" b="1" dirty="0">
                <a:solidFill>
                  <a:schemeClr val="tx1"/>
                </a:solidFill>
                <a:cs typeface="Gill Sans" charset="0"/>
              </a:rPr>
              <a:t>/</a:t>
            </a:r>
            <a:r>
              <a:rPr lang="en-US" sz="1300" b="1" dirty="0" err="1">
                <a:solidFill>
                  <a:schemeClr val="tx1"/>
                </a:solidFill>
                <a:cs typeface="Gill Sans" charset="0"/>
              </a:rPr>
              <a:t>leder</a:t>
            </a:r>
            <a:r>
              <a:rPr lang="en-US" sz="1300" b="1" dirty="0">
                <a:solidFill>
                  <a:schemeClr val="tx1"/>
                </a:solidFill>
                <a:cs typeface="Gill Sans" charset="0"/>
              </a:rPr>
              <a:t> till</a:t>
            </a:r>
          </a:p>
        </p:txBody>
      </p:sp>
      <p:sp>
        <p:nvSpPr>
          <p:cNvPr id="72714" name="Rectangle 10"/>
          <p:cNvSpPr>
            <a:spLocks/>
          </p:cNvSpPr>
          <p:nvPr/>
        </p:nvSpPr>
        <p:spPr bwMode="auto">
          <a:xfrm>
            <a:off x="6334713" y="6168614"/>
            <a:ext cx="218533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ts val="1687"/>
              </a:spcBef>
            </a:pPr>
            <a:r>
              <a:rPr lang="en-US" sz="1300">
                <a:solidFill>
                  <a:schemeClr val="tx1"/>
                </a:solidFill>
                <a:cs typeface="Gill Sans" charset="0"/>
              </a:rPr>
              <a:t>(Wadström. O. &amp; Ekvall. D 2013)</a:t>
            </a:r>
          </a:p>
        </p:txBody>
      </p:sp>
    </p:spTree>
    <p:extLst>
      <p:ext uri="{BB962C8B-B14F-4D97-AF65-F5344CB8AC3E}">
        <p14:creationId xmlns:p14="http://schemas.microsoft.com/office/powerpoint/2010/main" val="100890010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>
          <a:xfrm>
            <a:off x="634949" y="366117"/>
            <a:ext cx="7920327" cy="1160859"/>
          </a:xfrm>
          <a:noFill/>
        </p:spPr>
        <p:txBody>
          <a:bodyPr tIns="32146" bIns="32146"/>
          <a:lstStyle/>
          <a:p>
            <a:pPr eaLnBrk="1" hangingPunct="1">
              <a:defRPr/>
            </a:pPr>
            <a:r>
              <a:rPr lang="en-US" dirty="0" err="1" smtClean="0">
                <a:ea typeface="ヒラギノ角ゴ ProN W3" charset="0"/>
                <a:cs typeface="ヒラギノ角ゴ ProN W3" charset="0"/>
              </a:rPr>
              <a:t>Tränarbeteenden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 </a:t>
            </a:r>
            <a:br>
              <a:rPr lang="en-US" dirty="0" smtClean="0">
                <a:ea typeface="ヒラギノ角ゴ ProN W3" charset="0"/>
                <a:cs typeface="ヒラギノ角ゴ ProN W3" charset="0"/>
              </a:rPr>
            </a:br>
            <a:r>
              <a:rPr lang="en-US" dirty="0" smtClean="0">
                <a:ea typeface="ヒラギノ角ゴ ProN W3" charset="0"/>
                <a:cs typeface="ヒラギノ角ゴ ProN W3" charset="0"/>
              </a:rPr>
              <a:t>med </a:t>
            </a:r>
            <a:r>
              <a:rPr lang="en-US" dirty="0" err="1" smtClean="0">
                <a:ea typeface="ヒラギノ角ゴ ProN W3" charset="0"/>
                <a:cs typeface="ヒラギノ角ゴ ProN W3" charset="0"/>
              </a:rPr>
              <a:t>fokus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 </a:t>
            </a:r>
            <a:r>
              <a:rPr lang="en-US" dirty="0" err="1" smtClean="0">
                <a:ea typeface="ヒラギノ角ゴ ProN W3" charset="0"/>
                <a:cs typeface="ヒラギノ角ゴ ProN W3" charset="0"/>
              </a:rPr>
              <a:t>på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ea typeface="ヒラギノ角ゴ ProN W3" charset="0"/>
                <a:cs typeface="ヒラギノ角ゴ ProN W3" charset="0"/>
              </a:rPr>
              <a:t>utveckling</a:t>
            </a:r>
            <a:endParaRPr lang="en-US" b="1" dirty="0">
              <a:solidFill>
                <a:srgbClr val="0000FF"/>
              </a:solidFill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73730" name="AutoShape 2"/>
          <p:cNvSpPr>
            <a:spLocks/>
          </p:cNvSpPr>
          <p:nvPr/>
        </p:nvSpPr>
        <p:spPr bwMode="auto">
          <a:xfrm>
            <a:off x="901898" y="2993299"/>
            <a:ext cx="1526977" cy="1250156"/>
          </a:xfrm>
          <a:prstGeom prst="roundRect">
            <a:avLst>
              <a:gd name="adj" fmla="val 10708"/>
            </a:avLst>
          </a:prstGeom>
          <a:solidFill>
            <a:srgbClr val="0044FE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28573" bIns="0" anchor="ctr"/>
          <a:lstStyle/>
          <a:p>
            <a:pPr marL="27905" algn="l"/>
            <a:r>
              <a:rPr lang="en-US" sz="1300" b="1" dirty="0">
                <a:solidFill>
                  <a:srgbClr val="FFFFFF"/>
                </a:solidFill>
                <a:cs typeface="Gill Sans" charset="0"/>
              </a:rPr>
              <a:t>Johan </a:t>
            </a:r>
            <a:r>
              <a:rPr lang="en-US" sz="1300" b="1" dirty="0" err="1">
                <a:solidFill>
                  <a:srgbClr val="FFFFFF"/>
                </a:solidFill>
                <a:cs typeface="Gill Sans" charset="0"/>
              </a:rPr>
              <a:t>har</a:t>
            </a:r>
            <a:r>
              <a:rPr lang="en-US" sz="1300" b="1" dirty="0">
                <a:solidFill>
                  <a:srgbClr val="FFFFFF"/>
                </a:solidFill>
                <a:cs typeface="Gill Sans" charset="0"/>
              </a:rPr>
              <a:t> </a:t>
            </a:r>
            <a:r>
              <a:rPr lang="en-US" sz="1300" b="1" dirty="0" err="1">
                <a:solidFill>
                  <a:srgbClr val="FFFFFF"/>
                </a:solidFill>
                <a:cs typeface="Gill Sans" charset="0"/>
              </a:rPr>
              <a:t>pucken</a:t>
            </a:r>
            <a:r>
              <a:rPr lang="en-US" sz="1300" b="1" dirty="0">
                <a:solidFill>
                  <a:srgbClr val="FFFFFF"/>
                </a:solidFill>
                <a:cs typeface="Gill Sans" charset="0"/>
              </a:rPr>
              <a:t> </a:t>
            </a:r>
            <a:r>
              <a:rPr lang="en-US" sz="1300" b="1" dirty="0" err="1">
                <a:solidFill>
                  <a:srgbClr val="FFFFFF"/>
                </a:solidFill>
                <a:cs typeface="Gill Sans" charset="0"/>
              </a:rPr>
              <a:t>i</a:t>
            </a:r>
            <a:r>
              <a:rPr lang="en-US" sz="1300" b="1" dirty="0">
                <a:solidFill>
                  <a:srgbClr val="FFFFFF"/>
                </a:solidFill>
                <a:cs typeface="Gill Sans" charset="0"/>
              </a:rPr>
              <a:t> </a:t>
            </a:r>
            <a:r>
              <a:rPr lang="en-US" sz="1300" b="1" dirty="0" err="1">
                <a:solidFill>
                  <a:srgbClr val="FFFFFF"/>
                </a:solidFill>
                <a:cs typeface="Gill Sans" charset="0"/>
              </a:rPr>
              <a:t>egen</a:t>
            </a:r>
            <a:r>
              <a:rPr lang="en-US" sz="1300" b="1" dirty="0">
                <a:solidFill>
                  <a:srgbClr val="FFFFFF"/>
                </a:solidFill>
                <a:cs typeface="Gill Sans" charset="0"/>
              </a:rPr>
              <a:t> </a:t>
            </a:r>
            <a:r>
              <a:rPr lang="en-US" sz="1300" b="1" dirty="0" err="1">
                <a:solidFill>
                  <a:srgbClr val="FFFFFF"/>
                </a:solidFill>
                <a:cs typeface="Gill Sans" charset="0"/>
              </a:rPr>
              <a:t>zon</a:t>
            </a:r>
            <a:endParaRPr lang="en-US" sz="1300" b="1" dirty="0">
              <a:solidFill>
                <a:srgbClr val="FFFFFF"/>
              </a:solidFill>
              <a:cs typeface="Gill Sans" charset="0"/>
            </a:endParaRPr>
          </a:p>
        </p:txBody>
      </p:sp>
      <p:sp>
        <p:nvSpPr>
          <p:cNvPr id="73731" name="AutoShape 3"/>
          <p:cNvSpPr>
            <a:spLocks/>
          </p:cNvSpPr>
          <p:nvPr/>
        </p:nvSpPr>
        <p:spPr bwMode="auto">
          <a:xfrm>
            <a:off x="2669976" y="3368346"/>
            <a:ext cx="892969" cy="428625"/>
          </a:xfrm>
          <a:prstGeom prst="rightArrow">
            <a:avLst>
              <a:gd name="adj1" fmla="val 32000"/>
              <a:gd name="adj2" fmla="val 91667"/>
            </a:avLst>
          </a:prstGeom>
          <a:solidFill>
            <a:srgbClr val="0044FE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73732" name="AutoShape 4"/>
          <p:cNvSpPr>
            <a:spLocks/>
          </p:cNvSpPr>
          <p:nvPr/>
        </p:nvSpPr>
        <p:spPr bwMode="auto">
          <a:xfrm>
            <a:off x="3812977" y="2993299"/>
            <a:ext cx="1518047" cy="1250156"/>
          </a:xfrm>
          <a:prstGeom prst="roundRect">
            <a:avLst>
              <a:gd name="adj" fmla="val 10708"/>
            </a:avLst>
          </a:prstGeom>
          <a:solidFill>
            <a:srgbClr val="0044FE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28573" bIns="0" anchor="ctr"/>
          <a:lstStyle/>
          <a:p>
            <a:pPr marL="27905" algn="l"/>
            <a:r>
              <a:rPr lang="en-US" sz="1300" b="1">
                <a:solidFill>
                  <a:srgbClr val="FFFFFF"/>
                </a:solidFill>
                <a:cs typeface="Gill Sans" charset="0"/>
              </a:rPr>
              <a:t>Dribblar</a:t>
            </a:r>
          </a:p>
          <a:p>
            <a:pPr marL="27905" algn="l"/>
            <a:endParaRPr lang="en-US" sz="1300" b="1">
              <a:solidFill>
                <a:srgbClr val="FFFFFF"/>
              </a:solidFill>
              <a:cs typeface="Gill Sans" charset="0"/>
            </a:endParaRPr>
          </a:p>
          <a:p>
            <a:pPr marL="27905" algn="l"/>
            <a:r>
              <a:rPr lang="en-US" sz="1300" b="1">
                <a:solidFill>
                  <a:srgbClr val="FFFFFF"/>
                </a:solidFill>
                <a:cs typeface="Gill Sans" charset="0"/>
              </a:rPr>
              <a:t>Slår en ”vågad” passning</a:t>
            </a:r>
          </a:p>
        </p:txBody>
      </p:sp>
      <p:sp>
        <p:nvSpPr>
          <p:cNvPr id="73733" name="Rectangle 5"/>
          <p:cNvSpPr>
            <a:spLocks/>
          </p:cNvSpPr>
          <p:nvPr/>
        </p:nvSpPr>
        <p:spPr bwMode="auto">
          <a:xfrm>
            <a:off x="2825294" y="3067401"/>
            <a:ext cx="45731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b="1">
                <a:solidFill>
                  <a:schemeClr val="tx1"/>
                </a:solidFill>
                <a:cs typeface="Gill Sans" charset="0"/>
              </a:rPr>
              <a:t>gör att</a:t>
            </a:r>
          </a:p>
        </p:txBody>
      </p:sp>
      <p:sp>
        <p:nvSpPr>
          <p:cNvPr id="73734" name="AutoShape 6"/>
          <p:cNvSpPr>
            <a:spLocks/>
          </p:cNvSpPr>
          <p:nvPr/>
        </p:nvSpPr>
        <p:spPr bwMode="auto">
          <a:xfrm>
            <a:off x="6902648" y="2573604"/>
            <a:ext cx="1669852" cy="2080617"/>
          </a:xfrm>
          <a:prstGeom prst="roundRect">
            <a:avLst>
              <a:gd name="adj" fmla="val 8019"/>
            </a:avLst>
          </a:prstGeom>
          <a:solidFill>
            <a:srgbClr val="0044FE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28573" bIns="0" anchor="ctr"/>
          <a:lstStyle/>
          <a:p>
            <a:pPr marL="27905" algn="l"/>
            <a:r>
              <a:rPr lang="en-US" sz="1300" b="1">
                <a:solidFill>
                  <a:srgbClr val="FFFFFF"/>
                </a:solidFill>
                <a:cs typeface="Gill Sans" charset="0"/>
              </a:rPr>
              <a:t>Beröm av tränare och föräldrar</a:t>
            </a:r>
          </a:p>
          <a:p>
            <a:pPr marL="27905" algn="l"/>
            <a:endParaRPr lang="en-US" sz="1300" b="1">
              <a:solidFill>
                <a:srgbClr val="FFFFFF"/>
              </a:solidFill>
              <a:cs typeface="Gill Sans" charset="0"/>
            </a:endParaRPr>
          </a:p>
          <a:p>
            <a:pPr marL="27905" algn="l"/>
            <a:r>
              <a:rPr lang="en-US" sz="1300" b="1">
                <a:solidFill>
                  <a:srgbClr val="FFFFFF"/>
                </a:solidFill>
                <a:cs typeface="Gill Sans" charset="0"/>
              </a:rPr>
              <a:t>Lyckas ibland</a:t>
            </a:r>
          </a:p>
          <a:p>
            <a:pPr marL="27905" algn="l"/>
            <a:r>
              <a:rPr lang="en-US" sz="1300" b="1">
                <a:solidFill>
                  <a:srgbClr val="FFFFFF"/>
                </a:solidFill>
                <a:cs typeface="Gill Sans" charset="0"/>
              </a:rPr>
              <a:t>Misslyckas ibland</a:t>
            </a:r>
          </a:p>
        </p:txBody>
      </p:sp>
      <p:sp>
        <p:nvSpPr>
          <p:cNvPr id="73735" name="AutoShape 7"/>
          <p:cNvSpPr>
            <a:spLocks/>
          </p:cNvSpPr>
          <p:nvPr/>
        </p:nvSpPr>
        <p:spPr bwMode="auto">
          <a:xfrm>
            <a:off x="5598914" y="3368346"/>
            <a:ext cx="892969" cy="428625"/>
          </a:xfrm>
          <a:prstGeom prst="rightArrow">
            <a:avLst>
              <a:gd name="adj1" fmla="val 32000"/>
              <a:gd name="adj2" fmla="val 91667"/>
            </a:avLst>
          </a:prstGeom>
          <a:solidFill>
            <a:srgbClr val="0044FE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73736" name="Rectangle 8"/>
          <p:cNvSpPr>
            <a:spLocks/>
          </p:cNvSpPr>
          <p:nvPr/>
        </p:nvSpPr>
        <p:spPr bwMode="auto">
          <a:xfrm>
            <a:off x="5515648" y="3067401"/>
            <a:ext cx="107736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b="1" dirty="0" err="1">
                <a:solidFill>
                  <a:schemeClr val="tx1"/>
                </a:solidFill>
                <a:cs typeface="Gill Sans" charset="0"/>
              </a:rPr>
              <a:t>för</a:t>
            </a:r>
            <a:r>
              <a:rPr lang="en-US" sz="1300" b="1" dirty="0">
                <a:solidFill>
                  <a:schemeClr val="tx1"/>
                </a:solidFill>
                <a:cs typeface="Gill Sans" charset="0"/>
              </a:rPr>
              <a:t> </a:t>
            </a:r>
            <a:r>
              <a:rPr lang="en-US" sz="1300" b="1" dirty="0" err="1">
                <a:solidFill>
                  <a:schemeClr val="tx1"/>
                </a:solidFill>
                <a:cs typeface="Gill Sans" charset="0"/>
              </a:rPr>
              <a:t>att</a:t>
            </a:r>
            <a:r>
              <a:rPr lang="en-US" sz="1300" b="1" dirty="0">
                <a:solidFill>
                  <a:schemeClr val="tx1"/>
                </a:solidFill>
                <a:cs typeface="Gill Sans" charset="0"/>
              </a:rPr>
              <a:t>/</a:t>
            </a:r>
            <a:r>
              <a:rPr lang="en-US" sz="1300" b="1" dirty="0" err="1">
                <a:solidFill>
                  <a:schemeClr val="tx1"/>
                </a:solidFill>
                <a:cs typeface="Gill Sans" charset="0"/>
              </a:rPr>
              <a:t>leder</a:t>
            </a:r>
            <a:r>
              <a:rPr lang="en-US" sz="1300" b="1" dirty="0">
                <a:solidFill>
                  <a:schemeClr val="tx1"/>
                </a:solidFill>
                <a:cs typeface="Gill Sans" charset="0"/>
              </a:rPr>
              <a:t> till</a:t>
            </a:r>
          </a:p>
        </p:txBody>
      </p:sp>
      <p:sp>
        <p:nvSpPr>
          <p:cNvPr id="73738" name="Rectangle 10"/>
          <p:cNvSpPr>
            <a:spLocks/>
          </p:cNvSpPr>
          <p:nvPr/>
        </p:nvSpPr>
        <p:spPr bwMode="auto">
          <a:xfrm>
            <a:off x="6162570" y="6145394"/>
            <a:ext cx="218533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ts val="1687"/>
              </a:spcBef>
            </a:pPr>
            <a:r>
              <a:rPr lang="en-US" sz="1300" dirty="0">
                <a:solidFill>
                  <a:schemeClr val="tx1"/>
                </a:solidFill>
                <a:cs typeface="Gill Sans" charset="0"/>
              </a:rPr>
              <a:t>(</a:t>
            </a:r>
            <a:r>
              <a:rPr lang="en-US" sz="1300" dirty="0" err="1">
                <a:solidFill>
                  <a:schemeClr val="tx1"/>
                </a:solidFill>
                <a:cs typeface="Gill Sans" charset="0"/>
              </a:rPr>
              <a:t>Wadström</a:t>
            </a:r>
            <a:r>
              <a:rPr lang="en-US" sz="1300" dirty="0">
                <a:solidFill>
                  <a:schemeClr val="tx1"/>
                </a:solidFill>
                <a:cs typeface="Gill Sans" charset="0"/>
              </a:rPr>
              <a:t>. O. &amp; </a:t>
            </a:r>
            <a:r>
              <a:rPr lang="en-US" sz="1300" dirty="0" err="1">
                <a:solidFill>
                  <a:schemeClr val="tx1"/>
                </a:solidFill>
                <a:cs typeface="Gill Sans" charset="0"/>
              </a:rPr>
              <a:t>Ekvall</a:t>
            </a:r>
            <a:r>
              <a:rPr lang="en-US" sz="1300" dirty="0">
                <a:solidFill>
                  <a:schemeClr val="tx1"/>
                </a:solidFill>
                <a:cs typeface="Gill Sans" charset="0"/>
              </a:rPr>
              <a:t>. D 2013)</a:t>
            </a:r>
          </a:p>
        </p:txBody>
      </p:sp>
    </p:spTree>
    <p:extLst>
      <p:ext uri="{BB962C8B-B14F-4D97-AF65-F5344CB8AC3E}">
        <p14:creationId xmlns:p14="http://schemas.microsoft.com/office/powerpoint/2010/main" val="213653367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ilm 4">
            <a:hlinkClick r:id="rId3" action="ppaction://hlinkfile" highlightClick="1"/>
          </p:cNvPr>
          <p:cNvSpPr/>
          <p:nvPr/>
        </p:nvSpPr>
        <p:spPr>
          <a:xfrm>
            <a:off x="488833" y="1314141"/>
            <a:ext cx="799603" cy="505604"/>
          </a:xfrm>
          <a:prstGeom prst="actionButtonMovie">
            <a:avLst/>
          </a:prstGeom>
          <a:solidFill>
            <a:srgbClr val="FFFF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Underrubrik 7"/>
          <p:cNvSpPr txBox="1">
            <a:spLocks/>
          </p:cNvSpPr>
          <p:nvPr/>
        </p:nvSpPr>
        <p:spPr bwMode="auto">
          <a:xfrm>
            <a:off x="1846143" y="1314141"/>
            <a:ext cx="7418004" cy="41925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66"/>
                </a:solidFill>
                <a:uFillTx/>
                <a:latin typeface="Arial"/>
                <a:ea typeface="+mj-ea"/>
                <a:cs typeface="Arial"/>
                <a:sym typeface="Calibri"/>
              </a:defRPr>
            </a:lvl1pPr>
            <a:lvl2pPr marL="4572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9144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3716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18288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2860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27432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2004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36576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sv-SE" sz="2800" b="1" i="1" dirty="0" err="1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Speedupsövning</a:t>
            </a: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 – Snabba fötter utan puck</a:t>
            </a: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endParaRPr lang="sv-SE" sz="2800" b="1" i="1" dirty="0">
              <a:solidFill>
                <a:schemeClr val="tx1"/>
              </a:solidFill>
              <a:latin typeface="Calibri" charset="0"/>
              <a:ea typeface="MS PGothic" charset="0"/>
              <a:cs typeface="Arial" charset="0"/>
            </a:endParaRPr>
          </a:p>
        </p:txBody>
      </p:sp>
      <p:sp>
        <p:nvSpPr>
          <p:cNvPr id="8" name="Underrubrik 7"/>
          <p:cNvSpPr txBox="1">
            <a:spLocks/>
          </p:cNvSpPr>
          <p:nvPr/>
        </p:nvSpPr>
        <p:spPr bwMode="auto">
          <a:xfrm>
            <a:off x="1837279" y="1748725"/>
            <a:ext cx="7418004" cy="41925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66"/>
                </a:solidFill>
                <a:uFillTx/>
                <a:latin typeface="Arial"/>
                <a:ea typeface="+mj-ea"/>
                <a:cs typeface="Arial"/>
                <a:sym typeface="Calibri"/>
              </a:defRPr>
            </a:lvl1pPr>
            <a:lvl2pPr marL="4572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9144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3716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18288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2860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27432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2004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36576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>
              <a:lnSpc>
                <a:spcPct val="80000"/>
              </a:lnSpc>
            </a:pP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2. </a:t>
            </a:r>
            <a:r>
              <a:rPr lang="sv-SE" sz="2800" b="1" i="1" dirty="0" err="1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Speedupsövning</a:t>
            </a: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 – Snabba fötter med puck</a:t>
            </a: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endParaRPr lang="sv-SE" sz="2800" b="1" i="1" dirty="0">
              <a:solidFill>
                <a:schemeClr val="tx1"/>
              </a:solidFill>
              <a:latin typeface="Calibri" charset="0"/>
              <a:ea typeface="MS PGothic" charset="0"/>
              <a:cs typeface="Arial" charset="0"/>
            </a:endParaRPr>
          </a:p>
        </p:txBody>
      </p:sp>
      <p:sp>
        <p:nvSpPr>
          <p:cNvPr id="9" name="Underrubrik 7"/>
          <p:cNvSpPr txBox="1">
            <a:spLocks/>
          </p:cNvSpPr>
          <p:nvPr/>
        </p:nvSpPr>
        <p:spPr bwMode="auto">
          <a:xfrm>
            <a:off x="1837279" y="2243771"/>
            <a:ext cx="7418004" cy="41925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66"/>
                </a:solidFill>
                <a:uFillTx/>
                <a:latin typeface="Arial"/>
                <a:ea typeface="+mj-ea"/>
                <a:cs typeface="Arial"/>
                <a:sym typeface="Calibri"/>
              </a:defRPr>
            </a:lvl1pPr>
            <a:lvl2pPr marL="4572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9144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3716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18288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2860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27432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2004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36576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>
              <a:lnSpc>
                <a:spcPct val="80000"/>
              </a:lnSpc>
            </a:pP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3. Parvis dribbla – Passiv klubba</a:t>
            </a:r>
          </a:p>
        </p:txBody>
      </p:sp>
      <p:sp>
        <p:nvSpPr>
          <p:cNvPr id="10" name="Underrubrik 7"/>
          <p:cNvSpPr txBox="1">
            <a:spLocks/>
          </p:cNvSpPr>
          <p:nvPr/>
        </p:nvSpPr>
        <p:spPr bwMode="auto">
          <a:xfrm>
            <a:off x="1817121" y="2683182"/>
            <a:ext cx="7418004" cy="41925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66"/>
                </a:solidFill>
                <a:uFillTx/>
                <a:latin typeface="Arial"/>
                <a:ea typeface="+mj-ea"/>
                <a:cs typeface="Arial"/>
                <a:sym typeface="Calibri"/>
              </a:defRPr>
            </a:lvl1pPr>
            <a:lvl2pPr marL="4572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9144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3716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18288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2860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27432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2004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36576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>
              <a:lnSpc>
                <a:spcPct val="80000"/>
              </a:lnSpc>
            </a:pP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4. Parvis dribbla – Aktiv klubba</a:t>
            </a: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endParaRPr lang="sv-SE" sz="2800" b="1" i="1" dirty="0">
              <a:solidFill>
                <a:schemeClr val="tx1"/>
              </a:solidFill>
              <a:latin typeface="Calibri" charset="0"/>
              <a:ea typeface="MS PGothic" charset="0"/>
              <a:cs typeface="Arial" charset="0"/>
            </a:endParaRPr>
          </a:p>
        </p:txBody>
      </p:sp>
      <p:sp>
        <p:nvSpPr>
          <p:cNvPr id="11" name="Underrubrik 7"/>
          <p:cNvSpPr txBox="1">
            <a:spLocks/>
          </p:cNvSpPr>
          <p:nvPr/>
        </p:nvSpPr>
        <p:spPr bwMode="auto">
          <a:xfrm>
            <a:off x="1785669" y="3170937"/>
            <a:ext cx="7418004" cy="41925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66"/>
                </a:solidFill>
                <a:uFillTx/>
                <a:latin typeface="Arial"/>
                <a:ea typeface="+mj-ea"/>
                <a:cs typeface="Arial"/>
                <a:sym typeface="Calibri"/>
              </a:defRPr>
            </a:lvl1pPr>
            <a:lvl2pPr marL="4572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9144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3716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18288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2860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27432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2004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36576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>
              <a:lnSpc>
                <a:spcPct val="80000"/>
              </a:lnSpc>
            </a:pP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5. 1 mot 1 – Skydda puck &amp; blad mot puck</a:t>
            </a: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endParaRPr lang="sv-SE" sz="2800" b="1" i="1" dirty="0">
              <a:solidFill>
                <a:schemeClr val="tx1"/>
              </a:solidFill>
              <a:latin typeface="Calibri" charset="0"/>
              <a:ea typeface="MS PGothic" charset="0"/>
              <a:cs typeface="Arial" charset="0"/>
            </a:endParaRPr>
          </a:p>
        </p:txBody>
      </p:sp>
      <p:sp>
        <p:nvSpPr>
          <p:cNvPr id="12" name="Underrubrik 7"/>
          <p:cNvSpPr txBox="1">
            <a:spLocks/>
          </p:cNvSpPr>
          <p:nvPr/>
        </p:nvSpPr>
        <p:spPr bwMode="auto">
          <a:xfrm>
            <a:off x="1776805" y="3585365"/>
            <a:ext cx="7418004" cy="41925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66"/>
                </a:solidFill>
                <a:uFillTx/>
                <a:latin typeface="Arial"/>
                <a:ea typeface="+mj-ea"/>
                <a:cs typeface="Arial"/>
                <a:sym typeface="Calibri"/>
              </a:defRPr>
            </a:lvl1pPr>
            <a:lvl2pPr marL="4572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9144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3716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18288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2860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27432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2004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36576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>
              <a:lnSpc>
                <a:spcPct val="80000"/>
              </a:lnSpc>
            </a:pP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6. 1 mot 1 – Skydda puck på öppen is</a:t>
            </a: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endParaRPr lang="sv-SE" sz="2800" b="1" i="1" dirty="0">
              <a:solidFill>
                <a:schemeClr val="tx1"/>
              </a:solidFill>
              <a:latin typeface="Calibri" charset="0"/>
              <a:ea typeface="MS PGothic" charset="0"/>
              <a:cs typeface="Arial" charset="0"/>
            </a:endParaRPr>
          </a:p>
        </p:txBody>
      </p:sp>
      <p:sp>
        <p:nvSpPr>
          <p:cNvPr id="13" name="Underrubrik 7"/>
          <p:cNvSpPr txBox="1">
            <a:spLocks/>
          </p:cNvSpPr>
          <p:nvPr/>
        </p:nvSpPr>
        <p:spPr bwMode="auto">
          <a:xfrm>
            <a:off x="1776805" y="3968329"/>
            <a:ext cx="7418004" cy="41925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66"/>
                </a:solidFill>
                <a:uFillTx/>
                <a:latin typeface="Arial"/>
                <a:ea typeface="+mj-ea"/>
                <a:cs typeface="Arial"/>
                <a:sym typeface="Calibri"/>
              </a:defRPr>
            </a:lvl1pPr>
            <a:lvl2pPr marL="4572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9144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3716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18288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2860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27432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2004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36576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>
              <a:lnSpc>
                <a:spcPct val="80000"/>
              </a:lnSpc>
            </a:pP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7. Snabba händer – vila benen</a:t>
            </a: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endParaRPr lang="sv-SE" sz="2800" b="1" i="1" dirty="0">
              <a:solidFill>
                <a:schemeClr val="tx1"/>
              </a:solidFill>
              <a:latin typeface="Calibri" charset="0"/>
              <a:ea typeface="MS PGothic" charset="0"/>
              <a:cs typeface="Arial" charset="0"/>
            </a:endParaRPr>
          </a:p>
        </p:txBody>
      </p:sp>
      <p:sp>
        <p:nvSpPr>
          <p:cNvPr id="14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 b="1" dirty="0"/>
              <a:t>Case 1 - </a:t>
            </a:r>
            <a:r>
              <a:rPr lang="sv-SE" b="1" dirty="0" err="1"/>
              <a:t>Speedupsövningar</a:t>
            </a:r>
            <a:endParaRPr lang="sv-SE" b="1" dirty="0"/>
          </a:p>
        </p:txBody>
      </p:sp>
      <p:sp>
        <p:nvSpPr>
          <p:cNvPr id="15" name="Rektangel 14"/>
          <p:cNvSpPr/>
          <p:nvPr/>
        </p:nvSpPr>
        <p:spPr>
          <a:xfrm>
            <a:off x="762148" y="4467959"/>
            <a:ext cx="82090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v-SE" dirty="0"/>
              <a:t>Uppgift:</a:t>
            </a:r>
          </a:p>
          <a:p>
            <a:pPr algn="l"/>
            <a:r>
              <a:rPr lang="sv-SE" dirty="0"/>
              <a:t>1. Välj ut max 3 </a:t>
            </a:r>
            <a:r>
              <a:rPr lang="sv-SE" dirty="0" err="1"/>
              <a:t>st</a:t>
            </a:r>
            <a:r>
              <a:rPr lang="sv-SE" dirty="0"/>
              <a:t> beteenden i respektive övningsmoment</a:t>
            </a:r>
            <a:br>
              <a:rPr lang="sv-SE" dirty="0"/>
            </a:br>
            <a:r>
              <a:rPr lang="sv-SE" dirty="0"/>
              <a:t>     som du vill coacha spelaren på.</a:t>
            </a:r>
          </a:p>
          <a:p>
            <a:pPr algn="l"/>
            <a:r>
              <a:rPr lang="sv-SE" dirty="0"/>
              <a:t>2. Tala om var på banan du som coach skall/kan befinna dig</a:t>
            </a:r>
            <a:br>
              <a:rPr lang="sv-SE" dirty="0"/>
            </a:br>
            <a:r>
              <a:rPr lang="sv-SE" dirty="0"/>
              <a:t>    för att kunna ge bra feedback. </a:t>
            </a:r>
            <a:endParaRPr lang="sv-SE" sz="1400" i="1" dirty="0"/>
          </a:p>
        </p:txBody>
      </p:sp>
      <p:pic>
        <p:nvPicPr>
          <p:cNvPr id="2" name="Bildobjekt 1" descr="Skärmavbild 2017-05-18 kl. 13.34.3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7456">
            <a:off x="6855178" y="3717300"/>
            <a:ext cx="2018200" cy="91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7741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ilm 4">
            <a:hlinkClick r:id="rId3" action="ppaction://hlinkfile" highlightClick="1"/>
          </p:cNvPr>
          <p:cNvSpPr/>
          <p:nvPr/>
        </p:nvSpPr>
        <p:spPr>
          <a:xfrm>
            <a:off x="488833" y="1314141"/>
            <a:ext cx="799603" cy="505604"/>
          </a:xfrm>
          <a:prstGeom prst="actionButtonMovie">
            <a:avLst/>
          </a:prstGeom>
          <a:solidFill>
            <a:srgbClr val="FFFF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Underrubrik 7"/>
          <p:cNvSpPr txBox="1">
            <a:spLocks/>
          </p:cNvSpPr>
          <p:nvPr/>
        </p:nvSpPr>
        <p:spPr bwMode="auto">
          <a:xfrm>
            <a:off x="1846143" y="1314141"/>
            <a:ext cx="7418004" cy="41925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66"/>
                </a:solidFill>
                <a:uFillTx/>
                <a:latin typeface="Arial"/>
                <a:ea typeface="+mj-ea"/>
                <a:cs typeface="Arial"/>
                <a:sym typeface="Calibri"/>
              </a:defRPr>
            </a:lvl1pPr>
            <a:lvl2pPr marL="4572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9144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3716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18288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2860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27432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2004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36576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Passning/Mottagning</a:t>
            </a: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endParaRPr lang="sv-SE" sz="2800" b="1" i="1" dirty="0">
              <a:solidFill>
                <a:schemeClr val="tx1"/>
              </a:solidFill>
              <a:latin typeface="Calibri" charset="0"/>
              <a:ea typeface="MS PGothic" charset="0"/>
              <a:cs typeface="Arial" charset="0"/>
            </a:endParaRPr>
          </a:p>
        </p:txBody>
      </p:sp>
      <p:sp>
        <p:nvSpPr>
          <p:cNvPr id="8" name="Underrubrik 7"/>
          <p:cNvSpPr txBox="1">
            <a:spLocks/>
          </p:cNvSpPr>
          <p:nvPr/>
        </p:nvSpPr>
        <p:spPr bwMode="auto">
          <a:xfrm>
            <a:off x="1837279" y="2198825"/>
            <a:ext cx="5558308" cy="41925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66"/>
                </a:solidFill>
                <a:uFillTx/>
                <a:latin typeface="Arial"/>
                <a:ea typeface="+mj-ea"/>
                <a:cs typeface="Arial"/>
                <a:sym typeface="Calibri"/>
              </a:defRPr>
            </a:lvl1pPr>
            <a:lvl2pPr marL="4572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9144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3716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18288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2860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27432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2004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36576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>
              <a:lnSpc>
                <a:spcPct val="80000"/>
              </a:lnSpc>
            </a:pP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2. Passning/Mottagning – 5-pass</a:t>
            </a: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endParaRPr lang="sv-SE" sz="2800" b="1" i="1" dirty="0">
              <a:solidFill>
                <a:schemeClr val="tx1"/>
              </a:solidFill>
              <a:latin typeface="Calibri" charset="0"/>
              <a:ea typeface="MS PGothic" charset="0"/>
              <a:cs typeface="Arial" charset="0"/>
            </a:endParaRPr>
          </a:p>
        </p:txBody>
      </p:sp>
      <p:sp>
        <p:nvSpPr>
          <p:cNvPr id="14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 b="1" dirty="0"/>
              <a:t>Case 2 – Passning/Mottagning</a:t>
            </a:r>
          </a:p>
        </p:txBody>
      </p:sp>
      <p:sp>
        <p:nvSpPr>
          <p:cNvPr id="15" name="Rektangel 14"/>
          <p:cNvSpPr/>
          <p:nvPr/>
        </p:nvSpPr>
        <p:spPr>
          <a:xfrm>
            <a:off x="762148" y="4467959"/>
            <a:ext cx="82090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v-SE" dirty="0"/>
              <a:t>Uppgift:</a:t>
            </a:r>
          </a:p>
          <a:p>
            <a:pPr algn="l"/>
            <a:r>
              <a:rPr lang="sv-SE" dirty="0"/>
              <a:t>1. Välj ut max 3 </a:t>
            </a:r>
            <a:r>
              <a:rPr lang="sv-SE" dirty="0" err="1"/>
              <a:t>st</a:t>
            </a:r>
            <a:r>
              <a:rPr lang="sv-SE" dirty="0"/>
              <a:t> beteenden i respektive övningsmoment</a:t>
            </a:r>
            <a:br>
              <a:rPr lang="sv-SE" dirty="0"/>
            </a:br>
            <a:r>
              <a:rPr lang="sv-SE" dirty="0"/>
              <a:t>     som du vill coacha spelaren på.</a:t>
            </a:r>
          </a:p>
          <a:p>
            <a:pPr algn="l"/>
            <a:r>
              <a:rPr lang="sv-SE" dirty="0"/>
              <a:t>2. Tala om var på banan du som coach skall/kan befinna dig</a:t>
            </a:r>
            <a:br>
              <a:rPr lang="sv-SE" dirty="0"/>
            </a:br>
            <a:r>
              <a:rPr lang="sv-SE" dirty="0"/>
              <a:t>    för att kunna ge bra feedback. </a:t>
            </a:r>
            <a:endParaRPr lang="sv-SE" sz="1400" i="1" dirty="0"/>
          </a:p>
        </p:txBody>
      </p:sp>
      <p:sp>
        <p:nvSpPr>
          <p:cNvPr id="16" name="Film 15">
            <a:hlinkClick r:id="rId4" action="ppaction://hlinkfile" highlightClick="1"/>
          </p:cNvPr>
          <p:cNvSpPr/>
          <p:nvPr/>
        </p:nvSpPr>
        <p:spPr>
          <a:xfrm>
            <a:off x="488833" y="2167980"/>
            <a:ext cx="799603" cy="505604"/>
          </a:xfrm>
          <a:prstGeom prst="actionButtonMovie">
            <a:avLst/>
          </a:prstGeom>
          <a:solidFill>
            <a:srgbClr val="FFFF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Film 16">
            <a:hlinkClick r:id="rId5" action="ppaction://hlinkfile" highlightClick="1"/>
          </p:cNvPr>
          <p:cNvSpPr/>
          <p:nvPr/>
        </p:nvSpPr>
        <p:spPr>
          <a:xfrm>
            <a:off x="528694" y="3059831"/>
            <a:ext cx="799603" cy="505604"/>
          </a:xfrm>
          <a:prstGeom prst="actionButtonMovie">
            <a:avLst/>
          </a:prstGeom>
          <a:solidFill>
            <a:srgbClr val="FFFF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" name="Underrubrik 7"/>
          <p:cNvSpPr txBox="1">
            <a:spLocks/>
          </p:cNvSpPr>
          <p:nvPr/>
        </p:nvSpPr>
        <p:spPr bwMode="auto">
          <a:xfrm>
            <a:off x="1844986" y="3074600"/>
            <a:ext cx="5558308" cy="41925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66"/>
                </a:solidFill>
                <a:uFillTx/>
                <a:latin typeface="Arial"/>
                <a:ea typeface="+mj-ea"/>
                <a:cs typeface="Arial"/>
                <a:sym typeface="Calibri"/>
              </a:defRPr>
            </a:lvl1pPr>
            <a:lvl2pPr marL="4572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9144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3716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18288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2860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27432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2004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36576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>
              <a:lnSpc>
                <a:spcPct val="80000"/>
              </a:lnSpc>
            </a:pP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3. Passning/Mottagning – karusell</a:t>
            </a: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endParaRPr lang="sv-SE" sz="2800" b="1" i="1" dirty="0">
              <a:solidFill>
                <a:schemeClr val="tx1"/>
              </a:solidFill>
              <a:latin typeface="Calibri" charset="0"/>
              <a:ea typeface="MS PGothic" charset="0"/>
              <a:cs typeface="Arial" charset="0"/>
            </a:endParaRPr>
          </a:p>
        </p:txBody>
      </p:sp>
      <p:pic>
        <p:nvPicPr>
          <p:cNvPr id="3" name="Bildobjekt 2" descr="Skärmavbild 2017-05-18 kl. 13.50.4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814" y="3585591"/>
            <a:ext cx="4857986" cy="122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8456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ilm 4">
            <a:hlinkClick r:id="rId3" action="ppaction://hlinkfile" highlightClick="1"/>
          </p:cNvPr>
          <p:cNvSpPr/>
          <p:nvPr/>
        </p:nvSpPr>
        <p:spPr>
          <a:xfrm>
            <a:off x="488833" y="1314141"/>
            <a:ext cx="799603" cy="505604"/>
          </a:xfrm>
          <a:prstGeom prst="actionButtonMovie">
            <a:avLst/>
          </a:prstGeom>
          <a:solidFill>
            <a:srgbClr val="FFFF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Underrubrik 7"/>
          <p:cNvSpPr txBox="1">
            <a:spLocks/>
          </p:cNvSpPr>
          <p:nvPr/>
        </p:nvSpPr>
        <p:spPr bwMode="auto">
          <a:xfrm>
            <a:off x="1846143" y="1314141"/>
            <a:ext cx="7418004" cy="41925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66"/>
                </a:solidFill>
                <a:uFillTx/>
                <a:latin typeface="Arial"/>
                <a:ea typeface="+mj-ea"/>
                <a:cs typeface="Arial"/>
                <a:sym typeface="Calibri"/>
              </a:defRPr>
            </a:lvl1pPr>
            <a:lvl2pPr marL="4572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9144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3716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18288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2860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27432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2004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36576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Skott – Passa - Skym - Backchecking</a:t>
            </a: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endParaRPr lang="sv-SE" sz="2800" b="1" i="1" dirty="0">
              <a:solidFill>
                <a:schemeClr val="tx1"/>
              </a:solidFill>
              <a:latin typeface="Calibri" charset="0"/>
              <a:ea typeface="MS PGothic" charset="0"/>
              <a:cs typeface="Arial" charset="0"/>
            </a:endParaRPr>
          </a:p>
        </p:txBody>
      </p:sp>
      <p:sp>
        <p:nvSpPr>
          <p:cNvPr id="8" name="Underrubrik 7"/>
          <p:cNvSpPr txBox="1">
            <a:spLocks/>
          </p:cNvSpPr>
          <p:nvPr/>
        </p:nvSpPr>
        <p:spPr bwMode="auto">
          <a:xfrm>
            <a:off x="1837278" y="2198825"/>
            <a:ext cx="7133890" cy="474759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66"/>
                </a:solidFill>
                <a:uFillTx/>
                <a:latin typeface="Arial"/>
                <a:ea typeface="+mj-ea"/>
                <a:cs typeface="Arial"/>
                <a:sym typeface="Calibri"/>
              </a:defRPr>
            </a:lvl1pPr>
            <a:lvl2pPr marL="4572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9144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3716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18288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2860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27432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2004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36576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>
              <a:lnSpc>
                <a:spcPct val="80000"/>
              </a:lnSpc>
            </a:pP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2. Skott – Backchecking – Retur - Backchecking</a:t>
            </a: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endParaRPr lang="sv-SE" sz="2800" b="1" i="1" dirty="0">
              <a:solidFill>
                <a:schemeClr val="tx1"/>
              </a:solidFill>
              <a:latin typeface="Calibri" charset="0"/>
              <a:ea typeface="MS PGothic" charset="0"/>
              <a:cs typeface="Arial" charset="0"/>
            </a:endParaRPr>
          </a:p>
        </p:txBody>
      </p:sp>
      <p:sp>
        <p:nvSpPr>
          <p:cNvPr id="14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 b="1" dirty="0"/>
              <a:t>Case 3 – Komplex övning</a:t>
            </a:r>
          </a:p>
        </p:txBody>
      </p:sp>
      <p:sp>
        <p:nvSpPr>
          <p:cNvPr id="15" name="Rektangel 14"/>
          <p:cNvSpPr/>
          <p:nvPr/>
        </p:nvSpPr>
        <p:spPr>
          <a:xfrm>
            <a:off x="762148" y="4159209"/>
            <a:ext cx="82090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v-SE" dirty="0"/>
              <a:t>Uppgift:</a:t>
            </a:r>
          </a:p>
          <a:p>
            <a:pPr algn="l"/>
            <a:r>
              <a:rPr lang="sv-SE" dirty="0"/>
              <a:t>1.   Starta med att välja ut ”syftet” (Ex skott)</a:t>
            </a:r>
          </a:p>
          <a:p>
            <a:pPr algn="l"/>
            <a:r>
              <a:rPr lang="sv-SE" dirty="0"/>
              <a:t>2. Välj ut max 3 </a:t>
            </a:r>
            <a:r>
              <a:rPr lang="sv-SE" dirty="0" err="1"/>
              <a:t>st</a:t>
            </a:r>
            <a:r>
              <a:rPr lang="sv-SE" dirty="0"/>
              <a:t> beteenden i respektive övningsmoment</a:t>
            </a:r>
            <a:br>
              <a:rPr lang="sv-SE" dirty="0"/>
            </a:br>
            <a:r>
              <a:rPr lang="sv-SE" dirty="0"/>
              <a:t>     som du vill coacha spelaren på.</a:t>
            </a:r>
          </a:p>
          <a:p>
            <a:pPr algn="l"/>
            <a:r>
              <a:rPr lang="sv-SE" dirty="0"/>
              <a:t>3. Tala om var på banan du som coach skall/kan befinna dig</a:t>
            </a:r>
            <a:br>
              <a:rPr lang="sv-SE" dirty="0"/>
            </a:br>
            <a:r>
              <a:rPr lang="sv-SE" dirty="0"/>
              <a:t>    för att kunna ge bra feedback. </a:t>
            </a:r>
            <a:endParaRPr lang="sv-SE" sz="1400" i="1" dirty="0"/>
          </a:p>
        </p:txBody>
      </p:sp>
      <p:sp>
        <p:nvSpPr>
          <p:cNvPr id="16" name="Film 15">
            <a:hlinkClick r:id="rId4" action="ppaction://hlinkfile" highlightClick="1"/>
          </p:cNvPr>
          <p:cNvSpPr/>
          <p:nvPr/>
        </p:nvSpPr>
        <p:spPr>
          <a:xfrm>
            <a:off x="488833" y="2167980"/>
            <a:ext cx="799603" cy="505604"/>
          </a:xfrm>
          <a:prstGeom prst="actionButtonMovie">
            <a:avLst/>
          </a:prstGeom>
          <a:solidFill>
            <a:srgbClr val="FFFF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" name="Bildobjekt 1" descr="Skärmavbild 2017-05-18 kl. 13.53.4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150" y="2567494"/>
            <a:ext cx="4124742" cy="202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0992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ilm 4">
            <a:hlinkClick r:id="rId3" action="ppaction://hlinkfile" highlightClick="1"/>
          </p:cNvPr>
          <p:cNvSpPr/>
          <p:nvPr/>
        </p:nvSpPr>
        <p:spPr>
          <a:xfrm>
            <a:off x="488833" y="1314141"/>
            <a:ext cx="799603" cy="505604"/>
          </a:xfrm>
          <a:prstGeom prst="actionButtonMovie">
            <a:avLst/>
          </a:prstGeom>
          <a:solidFill>
            <a:srgbClr val="FFFF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Underrubrik 7"/>
          <p:cNvSpPr txBox="1">
            <a:spLocks/>
          </p:cNvSpPr>
          <p:nvPr/>
        </p:nvSpPr>
        <p:spPr bwMode="auto">
          <a:xfrm>
            <a:off x="1846143" y="1314141"/>
            <a:ext cx="7418004" cy="41925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66"/>
                </a:solidFill>
                <a:uFillTx/>
                <a:latin typeface="Arial"/>
                <a:ea typeface="+mj-ea"/>
                <a:cs typeface="Arial"/>
                <a:sym typeface="Calibri"/>
              </a:defRPr>
            </a:lvl1pPr>
            <a:lvl2pPr marL="4572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9144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3716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18288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2860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27432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2004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36576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sv-SE" sz="2800" b="1" i="1" dirty="0" smtClean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3 och 3 - varsin puck – 1 puck ut – spel 3mot3 och mål görs på valfritt mål</a:t>
            </a:r>
            <a:endParaRPr lang="sv-SE" sz="2800" b="1" i="1" dirty="0">
              <a:solidFill>
                <a:schemeClr val="tx1"/>
              </a:solidFill>
              <a:latin typeface="Calibri" charset="0"/>
              <a:ea typeface="MS PGothic" charset="0"/>
              <a:cs typeface="Arial" charset="0"/>
            </a:endParaRP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endParaRPr lang="sv-SE" sz="2800" b="1" i="1" dirty="0">
              <a:solidFill>
                <a:schemeClr val="tx1"/>
              </a:solidFill>
              <a:latin typeface="Calibri" charset="0"/>
              <a:ea typeface="MS PGothic" charset="0"/>
              <a:cs typeface="Arial" charset="0"/>
            </a:endParaRPr>
          </a:p>
        </p:txBody>
      </p:sp>
      <p:sp>
        <p:nvSpPr>
          <p:cNvPr id="14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 b="1" dirty="0"/>
              <a:t>Case </a:t>
            </a:r>
            <a:r>
              <a:rPr lang="sv-SE" b="1" dirty="0" smtClean="0"/>
              <a:t>4 </a:t>
            </a:r>
            <a:r>
              <a:rPr lang="sv-SE" b="1" dirty="0"/>
              <a:t>– </a:t>
            </a:r>
            <a:r>
              <a:rPr lang="sv-SE" b="1" dirty="0" err="1" smtClean="0"/>
              <a:t>Smålagsspel</a:t>
            </a:r>
            <a:endParaRPr lang="sv-SE" b="1" dirty="0"/>
          </a:p>
        </p:txBody>
      </p:sp>
      <p:sp>
        <p:nvSpPr>
          <p:cNvPr id="15" name="Rektangel 14"/>
          <p:cNvSpPr/>
          <p:nvPr/>
        </p:nvSpPr>
        <p:spPr>
          <a:xfrm>
            <a:off x="762148" y="4159209"/>
            <a:ext cx="82090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v-SE" dirty="0"/>
              <a:t>Uppgift:</a:t>
            </a:r>
          </a:p>
          <a:p>
            <a:pPr algn="l"/>
            <a:r>
              <a:rPr lang="sv-SE" dirty="0"/>
              <a:t>1.  </a:t>
            </a:r>
            <a:r>
              <a:rPr lang="sv-SE" dirty="0" smtClean="0"/>
              <a:t>Starta </a:t>
            </a:r>
            <a:r>
              <a:rPr lang="sv-SE" dirty="0"/>
              <a:t>med att välja ut ”syftet” (Ex </a:t>
            </a:r>
            <a:r>
              <a:rPr lang="sv-SE" dirty="0" smtClean="0"/>
              <a:t>skydda puck)</a:t>
            </a:r>
            <a:endParaRPr lang="sv-SE" dirty="0"/>
          </a:p>
          <a:p>
            <a:pPr algn="l"/>
            <a:r>
              <a:rPr lang="sv-SE" dirty="0"/>
              <a:t>2. Välj ut max 3 </a:t>
            </a:r>
            <a:r>
              <a:rPr lang="sv-SE" dirty="0" err="1"/>
              <a:t>st</a:t>
            </a:r>
            <a:r>
              <a:rPr lang="sv-SE" dirty="0"/>
              <a:t> beteenden i respektive övningsmoment</a:t>
            </a:r>
            <a:br>
              <a:rPr lang="sv-SE" dirty="0"/>
            </a:br>
            <a:r>
              <a:rPr lang="sv-SE" dirty="0"/>
              <a:t>     som du vill coacha spelaren på.</a:t>
            </a:r>
          </a:p>
          <a:p>
            <a:pPr algn="l"/>
            <a:r>
              <a:rPr lang="sv-SE" dirty="0"/>
              <a:t>3. Tala om var på banan du som coach skall/kan befinna dig</a:t>
            </a:r>
            <a:br>
              <a:rPr lang="sv-SE" dirty="0"/>
            </a:br>
            <a:r>
              <a:rPr lang="sv-SE" dirty="0"/>
              <a:t>    för att kunna ge bra feedback. </a:t>
            </a:r>
            <a:endParaRPr lang="sv-SE" sz="1400" i="1" dirty="0"/>
          </a:p>
        </p:txBody>
      </p:sp>
      <p:pic>
        <p:nvPicPr>
          <p:cNvPr id="2" name="Bildobjekt 1" descr="Skärmavbild 2017-05-18 kl. 13.53.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150" y="2421964"/>
            <a:ext cx="4124742" cy="202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5861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ChangeArrowheads="1"/>
          </p:cNvSpPr>
          <p:nvPr>
            <p:ph type="title"/>
          </p:nvPr>
        </p:nvSpPr>
        <p:spPr>
          <a:xfrm>
            <a:off x="1107281" y="428625"/>
            <a:ext cx="6804422" cy="1062633"/>
          </a:xfrm>
          <a:noFill/>
          <a:ln>
            <a:solidFill>
              <a:schemeClr val="tx1"/>
            </a:solidFill>
          </a:ln>
        </p:spPr>
        <p:txBody>
          <a:bodyPr tIns="32146" bIns="32146"/>
          <a:lstStyle/>
          <a:p>
            <a:pPr eaLnBrk="1" hangingPunct="1">
              <a:defRPr/>
            </a:pPr>
            <a:r>
              <a:rPr lang="en-US" sz="2000" b="1" dirty="0" err="1">
                <a:ea typeface="ヒラギノ角ゴ ProN W3" charset="0"/>
                <a:cs typeface="ヒラギノ角ゴ ProN W3" charset="0"/>
              </a:rPr>
              <a:t>Värdering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,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vilken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typ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av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tränare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/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ledare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/>
            </a:r>
            <a:br>
              <a:rPr lang="en-US" sz="2000" dirty="0">
                <a:ea typeface="ヒラギノ角ゴ ProN W3" charset="0"/>
                <a:cs typeface="ヒラギノ角ゴ ProN W3" charset="0"/>
              </a:rPr>
            </a:br>
            <a:r>
              <a:rPr lang="en-US" sz="2000" dirty="0" err="1">
                <a:ea typeface="ヒラギノ角ゴ ProN W3" charset="0"/>
                <a:cs typeface="ヒラギノ角ゴ ProN W3" charset="0"/>
              </a:rPr>
              <a:t>vill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du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vara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=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Individuell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 err="1">
                <a:ea typeface="ヒラギノ角ゴ ProN W3" charset="0"/>
                <a:cs typeface="ヒラギノ角ゴ ProN W3" charset="0"/>
              </a:rPr>
              <a:t>målsättning</a:t>
            </a:r>
            <a:r>
              <a:rPr lang="en-US" sz="2000" dirty="0">
                <a:ea typeface="ヒラギノ角ゴ ProN W3" charset="0"/>
                <a:cs typeface="ヒラギノ角ゴ ProN W3" charset="0"/>
              </a:rPr>
              <a:t> 2017-2018</a:t>
            </a:r>
          </a:p>
        </p:txBody>
      </p:sp>
      <p:grpSp>
        <p:nvGrpSpPr>
          <p:cNvPr id="90114" name="Group 4"/>
          <p:cNvGrpSpPr>
            <a:grpSpLocks/>
          </p:cNvGrpSpPr>
          <p:nvPr/>
        </p:nvGrpSpPr>
        <p:grpSpPr bwMode="auto">
          <a:xfrm>
            <a:off x="1116211" y="2955727"/>
            <a:ext cx="1518047" cy="2018109"/>
            <a:chOff x="0" y="0"/>
            <a:chExt cx="1360" cy="1808"/>
          </a:xfrm>
        </p:grpSpPr>
        <p:sp>
          <p:nvSpPr>
            <p:cNvPr id="90130" name="AutoShape 2"/>
            <p:cNvSpPr>
              <a:spLocks/>
            </p:cNvSpPr>
            <p:nvPr/>
          </p:nvSpPr>
          <p:spPr bwMode="auto">
            <a:xfrm>
              <a:off x="0" y="0"/>
              <a:ext cx="1360" cy="1808"/>
            </a:xfrm>
            <a:prstGeom prst="roundRect">
              <a:avLst>
                <a:gd name="adj" fmla="val 8815"/>
              </a:avLst>
            </a:prstGeom>
            <a:solidFill>
              <a:srgbClr val="0044FE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sv-SE" b="1"/>
            </a:p>
          </p:txBody>
        </p:sp>
        <p:sp>
          <p:nvSpPr>
            <p:cNvPr id="56323" name="Rectangle 3"/>
            <p:cNvSpPr>
              <a:spLocks/>
            </p:cNvSpPr>
            <p:nvPr/>
          </p:nvSpPr>
          <p:spPr bwMode="auto">
            <a:xfrm>
              <a:off x="20" y="259"/>
              <a:ext cx="131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3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Gill Sans" charset="0"/>
                </a:rPr>
                <a:t>Beteenden</a:t>
              </a:r>
              <a:r>
                <a:rPr lang="en-US" sz="13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Gill Sans" charset="0"/>
                </a:rPr>
                <a:t> </a:t>
              </a:r>
              <a:r>
                <a:rPr lang="en-US" sz="13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Gill Sans" charset="0"/>
                </a:rPr>
                <a:t>i</a:t>
              </a:r>
              <a:r>
                <a:rPr lang="en-US" sz="13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Gill Sans" charset="0"/>
                </a:rPr>
                <a:t> </a:t>
              </a:r>
              <a:r>
                <a:rPr lang="en-US" sz="13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Gill Sans" charset="0"/>
                </a:rPr>
                <a:t>vardagen</a:t>
              </a:r>
              <a:endParaRPr lang="en-US" sz="13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</p:grpSp>
      <p:grpSp>
        <p:nvGrpSpPr>
          <p:cNvPr id="90115" name="Group 7"/>
          <p:cNvGrpSpPr>
            <a:grpSpLocks/>
          </p:cNvGrpSpPr>
          <p:nvPr/>
        </p:nvGrpSpPr>
        <p:grpSpPr bwMode="auto">
          <a:xfrm>
            <a:off x="3953619" y="2937867"/>
            <a:ext cx="1544836" cy="2035969"/>
            <a:chOff x="0" y="0"/>
            <a:chExt cx="1384" cy="1824"/>
          </a:xfrm>
        </p:grpSpPr>
        <p:sp>
          <p:nvSpPr>
            <p:cNvPr id="90128" name="AutoShape 5"/>
            <p:cNvSpPr>
              <a:spLocks/>
            </p:cNvSpPr>
            <p:nvPr/>
          </p:nvSpPr>
          <p:spPr bwMode="auto">
            <a:xfrm>
              <a:off x="0" y="0"/>
              <a:ext cx="1384" cy="1824"/>
            </a:xfrm>
            <a:prstGeom prst="roundRect">
              <a:avLst>
                <a:gd name="adj" fmla="val 8657"/>
              </a:avLst>
            </a:prstGeom>
            <a:solidFill>
              <a:srgbClr val="0044FE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sv-SE" b="1"/>
            </a:p>
          </p:txBody>
        </p:sp>
        <p:sp>
          <p:nvSpPr>
            <p:cNvPr id="56326" name="Rectangle 6"/>
            <p:cNvSpPr>
              <a:spLocks/>
            </p:cNvSpPr>
            <p:nvPr/>
          </p:nvSpPr>
          <p:spPr bwMode="auto">
            <a:xfrm>
              <a:off x="27" y="275"/>
              <a:ext cx="133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300" b="1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Gill Sans" charset="0"/>
                </a:rPr>
                <a:t>Beteenden träning</a:t>
              </a:r>
            </a:p>
          </p:txBody>
        </p:sp>
      </p:grpSp>
      <p:grpSp>
        <p:nvGrpSpPr>
          <p:cNvPr id="90116" name="Group 10"/>
          <p:cNvGrpSpPr>
            <a:grpSpLocks/>
          </p:cNvGrpSpPr>
          <p:nvPr/>
        </p:nvGrpSpPr>
        <p:grpSpPr bwMode="auto">
          <a:xfrm>
            <a:off x="6661547" y="2955727"/>
            <a:ext cx="1518047" cy="2018109"/>
            <a:chOff x="0" y="0"/>
            <a:chExt cx="1360" cy="1808"/>
          </a:xfrm>
        </p:grpSpPr>
        <p:sp>
          <p:nvSpPr>
            <p:cNvPr id="90126" name="AutoShape 8"/>
            <p:cNvSpPr>
              <a:spLocks/>
            </p:cNvSpPr>
            <p:nvPr/>
          </p:nvSpPr>
          <p:spPr bwMode="auto">
            <a:xfrm>
              <a:off x="0" y="0"/>
              <a:ext cx="1360" cy="1808"/>
            </a:xfrm>
            <a:prstGeom prst="roundRect">
              <a:avLst>
                <a:gd name="adj" fmla="val 8815"/>
              </a:avLst>
            </a:prstGeom>
            <a:solidFill>
              <a:srgbClr val="0044FE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sv-SE" b="1"/>
            </a:p>
          </p:txBody>
        </p:sp>
        <p:sp>
          <p:nvSpPr>
            <p:cNvPr id="56329" name="Rectangle 9"/>
            <p:cNvSpPr>
              <a:spLocks/>
            </p:cNvSpPr>
            <p:nvPr/>
          </p:nvSpPr>
          <p:spPr bwMode="auto">
            <a:xfrm>
              <a:off x="20" y="259"/>
              <a:ext cx="131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300" b="1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Gill Sans" charset="0"/>
                </a:rPr>
                <a:t>Beteenden match</a:t>
              </a:r>
            </a:p>
          </p:txBody>
        </p:sp>
      </p:grpSp>
      <p:sp>
        <p:nvSpPr>
          <p:cNvPr id="90117" name="Line 11"/>
          <p:cNvSpPr>
            <a:spLocks noChangeShapeType="1"/>
          </p:cNvSpPr>
          <p:nvPr/>
        </p:nvSpPr>
        <p:spPr bwMode="auto">
          <a:xfrm flipH="1">
            <a:off x="1884164" y="1602879"/>
            <a:ext cx="767953" cy="131936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90118" name="Line 12"/>
          <p:cNvSpPr>
            <a:spLocks noChangeShapeType="1"/>
          </p:cNvSpPr>
          <p:nvPr/>
        </p:nvSpPr>
        <p:spPr bwMode="auto">
          <a:xfrm flipH="1">
            <a:off x="4719340" y="1607344"/>
            <a:ext cx="7814" cy="130261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90119" name="Line 13"/>
          <p:cNvSpPr>
            <a:spLocks noChangeShapeType="1"/>
          </p:cNvSpPr>
          <p:nvPr/>
        </p:nvSpPr>
        <p:spPr bwMode="auto">
          <a:xfrm>
            <a:off x="6657082" y="1616273"/>
            <a:ext cx="751210" cy="130038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sv-SE"/>
          </a:p>
        </p:txBody>
      </p:sp>
      <p:grpSp>
        <p:nvGrpSpPr>
          <p:cNvPr id="90120" name="Group 16"/>
          <p:cNvGrpSpPr>
            <a:grpSpLocks/>
          </p:cNvGrpSpPr>
          <p:nvPr/>
        </p:nvGrpSpPr>
        <p:grpSpPr bwMode="auto">
          <a:xfrm>
            <a:off x="3116461" y="1893094"/>
            <a:ext cx="892969" cy="535781"/>
            <a:chOff x="0" y="0"/>
            <a:chExt cx="800" cy="480"/>
          </a:xfrm>
        </p:grpSpPr>
        <p:sp>
          <p:nvSpPr>
            <p:cNvPr id="90124" name="Rectangle 14"/>
            <p:cNvSpPr>
              <a:spLocks/>
            </p:cNvSpPr>
            <p:nvPr/>
          </p:nvSpPr>
          <p:spPr bwMode="auto">
            <a:xfrm>
              <a:off x="0" y="0"/>
              <a:ext cx="800" cy="480"/>
            </a:xfrm>
            <a:prstGeom prst="rect">
              <a:avLst/>
            </a:prstGeom>
            <a:solidFill>
              <a:srgbClr val="FF766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sv-SE" b="1"/>
            </a:p>
          </p:txBody>
        </p:sp>
        <p:sp>
          <p:nvSpPr>
            <p:cNvPr id="90125" name="Rectangle 15"/>
            <p:cNvSpPr>
              <a:spLocks/>
            </p:cNvSpPr>
            <p:nvPr/>
          </p:nvSpPr>
          <p:spPr bwMode="auto">
            <a:xfrm>
              <a:off x="0" y="128"/>
              <a:ext cx="80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 anchor="ctr"/>
            <a:lstStyle/>
            <a:p>
              <a:pPr marL="27905"/>
              <a:r>
                <a:rPr lang="en-US" sz="1700" b="1">
                  <a:solidFill>
                    <a:schemeClr val="tx1"/>
                  </a:solidFill>
                  <a:cs typeface="Gill Sans" charset="0"/>
                </a:rPr>
                <a:t>Hinder</a:t>
              </a:r>
            </a:p>
          </p:txBody>
        </p:sp>
      </p:grpSp>
      <p:grpSp>
        <p:nvGrpSpPr>
          <p:cNvPr id="90121" name="Group 19"/>
          <p:cNvGrpSpPr>
            <a:grpSpLocks/>
          </p:cNvGrpSpPr>
          <p:nvPr/>
        </p:nvGrpSpPr>
        <p:grpSpPr bwMode="auto">
          <a:xfrm>
            <a:off x="5393531" y="1893094"/>
            <a:ext cx="892969" cy="535781"/>
            <a:chOff x="0" y="0"/>
            <a:chExt cx="800" cy="480"/>
          </a:xfrm>
        </p:grpSpPr>
        <p:sp>
          <p:nvSpPr>
            <p:cNvPr id="90122" name="Rectangle 17"/>
            <p:cNvSpPr>
              <a:spLocks/>
            </p:cNvSpPr>
            <p:nvPr/>
          </p:nvSpPr>
          <p:spPr bwMode="auto">
            <a:xfrm>
              <a:off x="0" y="0"/>
              <a:ext cx="800" cy="480"/>
            </a:xfrm>
            <a:prstGeom prst="rect">
              <a:avLst/>
            </a:prstGeom>
            <a:solidFill>
              <a:srgbClr val="FF766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sv-SE" b="1"/>
            </a:p>
          </p:txBody>
        </p:sp>
        <p:sp>
          <p:nvSpPr>
            <p:cNvPr id="90123" name="Rectangle 18"/>
            <p:cNvSpPr>
              <a:spLocks/>
            </p:cNvSpPr>
            <p:nvPr/>
          </p:nvSpPr>
          <p:spPr bwMode="auto">
            <a:xfrm>
              <a:off x="0" y="128"/>
              <a:ext cx="80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 anchor="ctr"/>
            <a:lstStyle/>
            <a:p>
              <a:pPr marL="27905"/>
              <a:r>
                <a:rPr lang="en-US" sz="1700" b="1">
                  <a:solidFill>
                    <a:schemeClr val="tx1"/>
                  </a:solidFill>
                  <a:cs typeface="Gill Sans" charset="0"/>
                </a:rPr>
                <a:t>Hinder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595169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akgrund_SvIHF_1.png" descr="Bakgrund_SvIHF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4300" y="-9525"/>
            <a:ext cx="9266238" cy="6951663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>
            <a:spLocks noGrp="1"/>
          </p:cNvSpPr>
          <p:nvPr>
            <p:ph type="title" idx="4294967295"/>
          </p:nvPr>
        </p:nvSpPr>
        <p:spPr>
          <a:xfrm>
            <a:off x="165100" y="4878387"/>
            <a:ext cx="8891588" cy="11049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defRPr sz="3200" b="1">
                <a:solidFill>
                  <a:srgbClr val="FAD72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sv-SE" dirty="0"/>
              <a:t>VERKTYG FÖR BRA FEEDBACK</a:t>
            </a:r>
            <a:endParaRPr dirty="0"/>
          </a:p>
        </p:txBody>
      </p:sp>
      <p:sp>
        <p:nvSpPr>
          <p:cNvPr id="23" name="Shape 23"/>
          <p:cNvSpPr/>
          <p:nvPr/>
        </p:nvSpPr>
        <p:spPr>
          <a:xfrm>
            <a:off x="6378575" y="5926137"/>
            <a:ext cx="270827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sz="1200" b="1">
                <a:solidFill>
                  <a:srgbClr val="FAD72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Svenska Ishockeyförbundet</a:t>
            </a:r>
          </a:p>
          <a:p>
            <a:pPr algn="l">
              <a:defRPr sz="1200" b="1">
                <a:solidFill>
                  <a:srgbClr val="FAD72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201</a:t>
            </a:r>
            <a:r>
              <a:rPr lang="sv-SE" dirty="0"/>
              <a:t>7</a:t>
            </a:r>
            <a:r>
              <a:rPr dirty="0"/>
              <a:t>-</a:t>
            </a:r>
            <a:r>
              <a:rPr lang="sv-SE" dirty="0"/>
              <a:t>05-18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76050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6"/>
          <p:cNvSpPr>
            <a:spLocks noGrp="1"/>
          </p:cNvSpPr>
          <p:nvPr>
            <p:ph type="ctrTitle"/>
          </p:nvPr>
        </p:nvSpPr>
        <p:spPr bwMode="auto">
          <a:xfrm>
            <a:off x="685800" y="104229"/>
            <a:ext cx="7772400" cy="12369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sv-SE" sz="3600" dirty="0">
                <a:solidFill>
                  <a:schemeClr val="tx1"/>
                </a:solidFill>
                <a:latin typeface="Calibri" charset="0"/>
                <a:ea typeface="MS PGothic" charset="0"/>
                <a:cs typeface="Arial Bold" charset="0"/>
              </a:rPr>
              <a:t>Varför detta tema just nu?</a:t>
            </a:r>
          </a:p>
        </p:txBody>
      </p:sp>
      <p:sp>
        <p:nvSpPr>
          <p:cNvPr id="4" name="Underrubrik 7"/>
          <p:cNvSpPr txBox="1">
            <a:spLocks/>
          </p:cNvSpPr>
          <p:nvPr/>
        </p:nvSpPr>
        <p:spPr bwMode="auto">
          <a:xfrm>
            <a:off x="0" y="643445"/>
            <a:ext cx="9143999" cy="596713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66"/>
                </a:solidFill>
                <a:uFillTx/>
                <a:latin typeface="Arial"/>
                <a:ea typeface="+mj-ea"/>
                <a:cs typeface="Arial"/>
                <a:sym typeface="Calibri"/>
              </a:defRPr>
            </a:lvl1pPr>
            <a:lvl2pPr marL="4572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9144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3716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18288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2860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27432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2004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36576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Behålla fler spelare</a:t>
            </a: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Möta den allt högre intensiteten (</a:t>
            </a:r>
            <a:r>
              <a:rPr lang="sv-SE" sz="2800" b="1" i="1" dirty="0" err="1" smtClean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highspeed</a:t>
            </a:r>
            <a:r>
              <a:rPr lang="sv-SE" sz="2800" b="1" i="1" dirty="0" smtClean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 </a:t>
            </a: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hockey)</a:t>
            </a: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Ytterligare ett steg i nära </a:t>
            </a:r>
            <a:r>
              <a:rPr lang="sv-SE" sz="2800" b="1" i="1" dirty="0" smtClean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coaching</a:t>
            </a:r>
            <a:endParaRPr lang="sv-SE" sz="2800" b="1" i="1" dirty="0">
              <a:solidFill>
                <a:schemeClr val="tx1"/>
              </a:solidFill>
              <a:latin typeface="Calibri" charset="0"/>
              <a:ea typeface="MS PGothic" charset="0"/>
              <a:cs typeface="Arial" charset="0"/>
            </a:endParaRP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Sett ett behov av ökad feedback (via input landslag)</a:t>
            </a: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r>
              <a:rPr lang="sv-SE" sz="2800" b="1" i="1" dirty="0" smtClean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Läge att ta taktpinnen och tillse att varje individ erbjuds</a:t>
            </a:r>
            <a:br>
              <a:rPr lang="sv-SE" sz="2800" b="1" i="1" dirty="0" smtClean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</a:br>
            <a:r>
              <a:rPr lang="sv-SE" sz="2800" b="1" i="1" dirty="0" smtClean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tillräckligt mycket feedback inom ramen av föreningens</a:t>
            </a:r>
            <a:br>
              <a:rPr lang="sv-SE" sz="2800" b="1" i="1" dirty="0" smtClean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</a:br>
            <a:r>
              <a:rPr lang="sv-SE" sz="2800" b="1" i="1" dirty="0" smtClean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spelarutveckling.</a:t>
            </a:r>
            <a:endParaRPr lang="sv-SE" sz="2800" b="1" i="1" dirty="0">
              <a:solidFill>
                <a:schemeClr val="tx1"/>
              </a:solidFill>
              <a:latin typeface="Calibri" charset="0"/>
              <a:ea typeface="MS PGothic" charset="0"/>
              <a:cs typeface="Arial" charset="0"/>
            </a:endParaRP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Kvalitetshöjning i föreningen.</a:t>
            </a: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Ungdomar är även vana idag från exempelvis</a:t>
            </a:r>
            <a:b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</a:b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skolmiljön att få direkt feedback.</a:t>
            </a: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Ungdomar får direktfeedback via </a:t>
            </a:r>
            <a:r>
              <a:rPr lang="sv-SE" sz="2800" b="1" i="1" dirty="0" err="1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TV-spel</a:t>
            </a: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, ”likes”</a:t>
            </a:r>
          </a:p>
          <a:p>
            <a:pPr>
              <a:lnSpc>
                <a:spcPct val="80000"/>
              </a:lnSpc>
            </a:pP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      De vill ha det !</a:t>
            </a:r>
          </a:p>
          <a:p>
            <a:pPr>
              <a:lnSpc>
                <a:spcPct val="80000"/>
              </a:lnSpc>
            </a:pPr>
            <a:endParaRPr lang="sv-SE" sz="2800" b="1" i="1" dirty="0">
              <a:solidFill>
                <a:schemeClr val="tx1"/>
              </a:solidFill>
              <a:latin typeface="Calibri" charset="0"/>
              <a:ea typeface="MS PGothic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           Barnen och ungdomarna vill bli sedda !!</a:t>
            </a: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endParaRPr lang="sv-SE" sz="2800" b="1" i="1" dirty="0">
              <a:solidFill>
                <a:schemeClr val="tx1"/>
              </a:solidFill>
              <a:latin typeface="Calibri" charset="0"/>
              <a:ea typeface="MS PGothic" charset="0"/>
              <a:cs typeface="Arial" charset="0"/>
            </a:endParaRP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endParaRPr lang="sv-SE" sz="2800" b="1" i="1" dirty="0">
              <a:solidFill>
                <a:schemeClr val="tx1"/>
              </a:solidFill>
              <a:latin typeface="Calibri" charset="0"/>
              <a:ea typeface="MS PGothic" charset="0"/>
              <a:cs typeface="Arial" charset="0"/>
            </a:endParaRP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endParaRPr lang="sv-SE" sz="2800" b="1" i="1" dirty="0">
              <a:solidFill>
                <a:schemeClr val="tx1"/>
              </a:solidFill>
              <a:latin typeface="Calibri" charset="0"/>
              <a:ea typeface="MS PGothic" charset="0"/>
              <a:cs typeface="Arial" charset="0"/>
            </a:endParaRP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endParaRPr lang="sv-SE" sz="2800" b="1" i="1" dirty="0">
              <a:solidFill>
                <a:schemeClr val="tx1"/>
              </a:solidFill>
              <a:latin typeface="Calibri" charset="0"/>
              <a:ea typeface="MS PGothic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sv-SE" sz="2800" b="1" i="1" dirty="0">
              <a:solidFill>
                <a:schemeClr val="tx1"/>
              </a:solidFill>
              <a:latin typeface="Calibri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18899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6"/>
          <p:cNvSpPr>
            <a:spLocks noGrp="1"/>
          </p:cNvSpPr>
          <p:nvPr>
            <p:ph type="ctrTitle"/>
          </p:nvPr>
        </p:nvSpPr>
        <p:spPr bwMode="auto">
          <a:xfrm>
            <a:off x="685800" y="203199"/>
            <a:ext cx="7772400" cy="12369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sv-SE" sz="3600" dirty="0">
                <a:solidFill>
                  <a:schemeClr val="tx1"/>
                </a:solidFill>
                <a:latin typeface="Calibri" charset="0"/>
                <a:ea typeface="MS PGothic" charset="0"/>
                <a:cs typeface="Arial Bold" charset="0"/>
              </a:rPr>
              <a:t>TRÄNARENS PLACERING PÅ ISEN</a:t>
            </a:r>
          </a:p>
        </p:txBody>
      </p:sp>
      <p:sp>
        <p:nvSpPr>
          <p:cNvPr id="4" name="Underrubrik 7"/>
          <p:cNvSpPr txBox="1">
            <a:spLocks/>
          </p:cNvSpPr>
          <p:nvPr/>
        </p:nvSpPr>
        <p:spPr bwMode="auto">
          <a:xfrm>
            <a:off x="262049" y="1616478"/>
            <a:ext cx="8687934" cy="3059659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66"/>
                </a:solidFill>
                <a:uFillTx/>
                <a:latin typeface="Arial"/>
                <a:ea typeface="+mj-ea"/>
                <a:cs typeface="Arial"/>
                <a:sym typeface="Calibri"/>
              </a:defRPr>
            </a:lvl1pPr>
            <a:lvl2pPr marL="4572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9144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3716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18288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2860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27432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2004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36576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Skott – placera dig där skottet tas och/eller vid kön</a:t>
            </a: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Var aktiv som tränare ”Du skall vara mest svett efter träningen”  </a:t>
            </a: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endParaRPr lang="sv-SE" sz="2800" b="1" i="1" dirty="0">
              <a:solidFill>
                <a:schemeClr val="tx1"/>
              </a:solidFill>
              <a:latin typeface="Calibri" charset="0"/>
              <a:ea typeface="MS PGothic" charset="0"/>
              <a:cs typeface="Arial" charset="0"/>
            </a:endParaRP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Vilken tränare tar hand om ”svansen” ?</a:t>
            </a:r>
            <a:b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</a:b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(om ni har någon)</a:t>
            </a:r>
          </a:p>
        </p:txBody>
      </p:sp>
    </p:spTree>
    <p:extLst>
      <p:ext uri="{BB962C8B-B14F-4D97-AF65-F5344CB8AC3E}">
        <p14:creationId xmlns:p14="http://schemas.microsoft.com/office/powerpoint/2010/main" val="383184750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rubrik 7"/>
          <p:cNvSpPr txBox="1">
            <a:spLocks/>
          </p:cNvSpPr>
          <p:nvPr/>
        </p:nvSpPr>
        <p:spPr bwMode="auto">
          <a:xfrm>
            <a:off x="262049" y="785201"/>
            <a:ext cx="8687934" cy="4534944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66"/>
                </a:solidFill>
                <a:uFillTx/>
                <a:latin typeface="Arial"/>
                <a:ea typeface="+mj-ea"/>
                <a:cs typeface="Arial"/>
                <a:sym typeface="Calibri"/>
              </a:defRPr>
            </a:lvl1pPr>
            <a:lvl2pPr marL="4572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9144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3716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18288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2860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27432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2004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36576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Löpande individuell feedback i kön</a:t>
            </a: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r>
              <a:rPr lang="sv-SE" sz="2800" b="1" i="1" dirty="0">
                <a:solidFill>
                  <a:schemeClr val="tx1"/>
                </a:solidFill>
                <a:latin typeface="+mj-lt"/>
              </a:rPr>
              <a:t>Vid stationsträning :  Feedback löpande i kön</a:t>
            </a:r>
            <a:r>
              <a:rPr lang="sv-SE" sz="2800" dirty="0" smtClean="0"/>
              <a:t>.</a:t>
            </a:r>
            <a:br>
              <a:rPr lang="sv-SE" sz="2800" dirty="0" smtClean="0"/>
            </a:br>
            <a:r>
              <a:rPr lang="sv-SE" sz="2800" b="1" i="1" dirty="0" smtClean="0">
                <a:solidFill>
                  <a:schemeClr val="tx1"/>
                </a:solidFill>
                <a:latin typeface="+mj-lt"/>
              </a:rPr>
              <a:t>Vid </a:t>
            </a:r>
            <a:r>
              <a:rPr lang="sv-SE" sz="2800" b="1" i="1" dirty="0">
                <a:solidFill>
                  <a:schemeClr val="tx1"/>
                </a:solidFill>
                <a:latin typeface="+mj-lt"/>
              </a:rPr>
              <a:t>smålagsspel: Stå vid spelarnas UL för att fånga dem direkt</a:t>
            </a: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r>
              <a:rPr lang="sv-SE" sz="2800" b="1" i="1" dirty="0">
                <a:solidFill>
                  <a:schemeClr val="tx1"/>
                </a:solidFill>
                <a:latin typeface="+mj-lt"/>
                <a:ea typeface="MS PGothic" charset="0"/>
                <a:cs typeface="Arial" charset="0"/>
              </a:rPr>
              <a:t>Live Arena: Matcher</a:t>
            </a: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r>
              <a:rPr lang="sv-SE" sz="2800" b="1" i="1" dirty="0">
                <a:solidFill>
                  <a:schemeClr val="tx1"/>
                </a:solidFill>
                <a:latin typeface="+mj-lt"/>
                <a:ea typeface="MS PGothic" charset="0"/>
                <a:cs typeface="Arial" charset="0"/>
              </a:rPr>
              <a:t>Låt spelarna, kort , skriva ner/berätta om träningen</a:t>
            </a: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r>
              <a:rPr lang="sv-SE" sz="2800" b="1" i="1" dirty="0">
                <a:solidFill>
                  <a:schemeClr val="tx1"/>
                </a:solidFill>
                <a:latin typeface="+mj-lt"/>
                <a:ea typeface="MS PGothic" charset="0"/>
                <a:cs typeface="Arial" charset="0"/>
              </a:rPr>
              <a:t>Video – Ipad</a:t>
            </a: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r>
              <a:rPr lang="sv-SE" sz="2800" b="1" i="1" u="sng" dirty="0">
                <a:solidFill>
                  <a:schemeClr val="tx1"/>
                </a:solidFill>
                <a:latin typeface="+mj-lt"/>
                <a:ea typeface="MS PGothic" charset="0"/>
                <a:cs typeface="Arial" charset="0"/>
              </a:rPr>
              <a:t>Aktiva</a:t>
            </a:r>
            <a:r>
              <a:rPr lang="sv-SE" sz="2800" b="1" i="1" dirty="0">
                <a:solidFill>
                  <a:schemeClr val="tx1"/>
                </a:solidFill>
                <a:latin typeface="+mj-lt"/>
                <a:ea typeface="MS PGothic" charset="0"/>
                <a:cs typeface="Arial" charset="0"/>
              </a:rPr>
              <a:t> ledare som ställer ”rätt” frågor</a:t>
            </a: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r>
              <a:rPr lang="sv-SE" sz="2800" b="1" i="1" u="sng" dirty="0">
                <a:solidFill>
                  <a:schemeClr val="tx1"/>
                </a:solidFill>
                <a:latin typeface="+mj-lt"/>
                <a:ea typeface="MS PGothic" charset="0"/>
                <a:cs typeface="Arial" charset="0"/>
              </a:rPr>
              <a:t>Alla</a:t>
            </a:r>
            <a:r>
              <a:rPr lang="sv-SE" sz="2800" b="1" i="1" dirty="0">
                <a:solidFill>
                  <a:schemeClr val="tx1"/>
                </a:solidFill>
                <a:latin typeface="+mj-lt"/>
                <a:ea typeface="MS PGothic" charset="0"/>
                <a:cs typeface="Arial" charset="0"/>
              </a:rPr>
              <a:t> tränare skall känna till ”feedbackpunkterna” före träningen.</a:t>
            </a: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r>
              <a:rPr lang="sv-SE" sz="2800" b="1" i="1" dirty="0" err="1">
                <a:solidFill>
                  <a:schemeClr val="tx1"/>
                </a:solidFill>
                <a:latin typeface="+mj-lt"/>
                <a:ea typeface="MS PGothic" charset="0"/>
                <a:cs typeface="Arial" charset="0"/>
              </a:rPr>
              <a:t>M.m</a:t>
            </a:r>
            <a:endParaRPr lang="sv-SE" sz="2800" b="1" i="1" dirty="0">
              <a:solidFill>
                <a:schemeClr val="tx1"/>
              </a:solidFill>
              <a:latin typeface="+mj-lt"/>
              <a:ea typeface="MS PGothic" charset="0"/>
              <a:cs typeface="Arial" charset="0"/>
            </a:endParaRP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endParaRPr lang="sv-SE" sz="2800" b="1" i="1" dirty="0">
              <a:solidFill>
                <a:schemeClr val="tx1"/>
              </a:solidFill>
              <a:latin typeface="+mj-lt"/>
              <a:ea typeface="MS PGothic" charset="0"/>
              <a:cs typeface="Arial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2" t="18985" r="15771" b="8949"/>
          <a:stretch/>
        </p:blipFill>
        <p:spPr>
          <a:xfrm rot="20479867">
            <a:off x="5695991" y="5037531"/>
            <a:ext cx="1664491" cy="125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http://cdn.osxdaily.com/wp-content/uploads/2012/01/mac-internet-shar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360">
            <a:off x="2463178" y="5195081"/>
            <a:ext cx="1810753" cy="88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ubrik 1"/>
          <p:cNvSpPr txBox="1">
            <a:spLocks/>
          </p:cNvSpPr>
          <p:nvPr/>
        </p:nvSpPr>
        <p:spPr>
          <a:xfrm>
            <a:off x="932219" y="-69739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000066"/>
                </a:solidFill>
                <a:uFillTx/>
                <a:latin typeface="Arial Bold"/>
                <a:ea typeface="+mj-ea"/>
                <a:cs typeface="Arial Bold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4572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9144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13716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18288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sv-SE"/>
              <a:t>VILKA FEEDBACKVERKTYG FINNS 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143103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6"/>
          <p:cNvSpPr>
            <a:spLocks noGrp="1"/>
          </p:cNvSpPr>
          <p:nvPr>
            <p:ph type="ctrTitle"/>
          </p:nvPr>
        </p:nvSpPr>
        <p:spPr bwMode="auto">
          <a:xfrm>
            <a:off x="685800" y="203199"/>
            <a:ext cx="7772400" cy="12369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sv-SE" sz="3600" dirty="0">
                <a:solidFill>
                  <a:schemeClr val="tx1"/>
                </a:solidFill>
                <a:latin typeface="Calibri" charset="0"/>
                <a:ea typeface="MS PGothic" charset="0"/>
                <a:cs typeface="Arial Bold" charset="0"/>
              </a:rPr>
              <a:t>SAMMANFATTNING</a:t>
            </a:r>
          </a:p>
        </p:txBody>
      </p:sp>
      <p:sp>
        <p:nvSpPr>
          <p:cNvPr id="4" name="Underrubrik 7"/>
          <p:cNvSpPr txBox="1">
            <a:spLocks/>
          </p:cNvSpPr>
          <p:nvPr/>
        </p:nvSpPr>
        <p:spPr bwMode="auto">
          <a:xfrm>
            <a:off x="262049" y="890870"/>
            <a:ext cx="8687934" cy="596713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66"/>
                </a:solidFill>
                <a:uFillTx/>
                <a:latin typeface="Arial"/>
                <a:ea typeface="+mj-ea"/>
                <a:cs typeface="Arial"/>
                <a:sym typeface="Calibri"/>
              </a:defRPr>
            </a:lvl1pPr>
            <a:lvl2pPr marL="4572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9144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3716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18288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2860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27432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2004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36576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Behålla fler spelare</a:t>
            </a: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Möta den allt högre intensiteten (</a:t>
            </a:r>
            <a:r>
              <a:rPr lang="sv-SE" sz="2800" b="1" i="1" dirty="0" err="1" smtClean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highspeedhockey</a:t>
            </a: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)</a:t>
            </a: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Ytterligare ett steg i nära coaching </a:t>
            </a: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Sett ett behov av ökad feedback (via input landslag)</a:t>
            </a: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r>
              <a:rPr lang="sv-SE" sz="2800" b="1" i="1" dirty="0" smtClean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Kvalitetshöjning </a:t>
            </a: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i föreningen.</a:t>
            </a: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Ungdomar är även vana idag från exempelvis</a:t>
            </a:r>
            <a:b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</a:b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skolmiljön att få direkt feedback.</a:t>
            </a: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Ungdomar får direktfeedback via </a:t>
            </a:r>
            <a:r>
              <a:rPr lang="sv-SE" sz="2800" b="1" i="1" dirty="0" err="1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TV-spel</a:t>
            </a: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, ”likes”</a:t>
            </a:r>
          </a:p>
          <a:p>
            <a:pPr>
              <a:lnSpc>
                <a:spcPct val="80000"/>
              </a:lnSpc>
            </a:pP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      De vill ha det !</a:t>
            </a:r>
          </a:p>
          <a:p>
            <a:pPr>
              <a:lnSpc>
                <a:spcPct val="80000"/>
              </a:lnSpc>
            </a:pPr>
            <a:endParaRPr lang="sv-SE" sz="2800" b="1" i="1" dirty="0">
              <a:solidFill>
                <a:schemeClr val="tx1"/>
              </a:solidFill>
              <a:latin typeface="Calibri" charset="0"/>
              <a:ea typeface="MS PGothic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           Barnen och ungdomarna vill bli sedda !!</a:t>
            </a: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endParaRPr lang="sv-SE" sz="2800" b="1" i="1" dirty="0">
              <a:solidFill>
                <a:schemeClr val="tx1"/>
              </a:solidFill>
              <a:latin typeface="Calibri" charset="0"/>
              <a:ea typeface="MS PGothic" charset="0"/>
              <a:cs typeface="Arial" charset="0"/>
            </a:endParaRP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endParaRPr lang="sv-SE" sz="2800" b="1" i="1" dirty="0">
              <a:solidFill>
                <a:schemeClr val="tx1"/>
              </a:solidFill>
              <a:latin typeface="Calibri" charset="0"/>
              <a:ea typeface="MS PGothic" charset="0"/>
              <a:cs typeface="Arial" charset="0"/>
            </a:endParaRP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endParaRPr lang="sv-SE" sz="2800" b="1" i="1" dirty="0">
              <a:solidFill>
                <a:schemeClr val="tx1"/>
              </a:solidFill>
              <a:latin typeface="Calibri" charset="0"/>
              <a:ea typeface="MS PGothic" charset="0"/>
              <a:cs typeface="Arial" charset="0"/>
            </a:endParaRP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endParaRPr lang="sv-SE" sz="2800" b="1" i="1" dirty="0">
              <a:solidFill>
                <a:schemeClr val="tx1"/>
              </a:solidFill>
              <a:latin typeface="Calibri" charset="0"/>
              <a:ea typeface="MS PGothic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sv-SE" sz="2800" b="1" i="1" dirty="0">
              <a:solidFill>
                <a:schemeClr val="tx1"/>
              </a:solidFill>
              <a:latin typeface="Calibri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50355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734" y="321469"/>
            <a:ext cx="1553766" cy="153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604729" y="349374"/>
            <a:ext cx="6692329" cy="1509117"/>
          </a:xfrm>
        </p:spPr>
        <p:txBody>
          <a:bodyPr tIns="32146" rIns="116994" bIns="32146"/>
          <a:lstStyle/>
          <a:p>
            <a:pPr>
              <a:defRPr/>
            </a:pPr>
            <a:r>
              <a:rPr lang="en-US" dirty="0" err="1">
                <a:ea typeface="ヒラギノ角ゴ ProN W3" charset="0"/>
                <a:cs typeface="Gill Sans" charset="0"/>
              </a:rPr>
              <a:t>Beteendeorienterat</a:t>
            </a:r>
            <a:r>
              <a:rPr lang="en-US" dirty="0">
                <a:ea typeface="ヒラギノ角ゴ ProN W3" charset="0"/>
                <a:cs typeface="Gill Sans" charset="0"/>
              </a:rPr>
              <a:t> -</a:t>
            </a:r>
            <a:r>
              <a:rPr lang="en-US" dirty="0">
                <a:ea typeface="ヒラギノ角ゴ ProN W3" charset="0"/>
                <a:cs typeface="ヒラギノ角ゴ ProN W3" charset="0"/>
              </a:rPr>
              <a:t/>
            </a:r>
            <a:br>
              <a:rPr lang="en-US" dirty="0">
                <a:ea typeface="ヒラギノ角ゴ ProN W3" charset="0"/>
                <a:cs typeface="ヒラギノ角ゴ ProN W3" charset="0"/>
              </a:rPr>
            </a:br>
            <a:r>
              <a:rPr lang="en-US" dirty="0">
                <a:ea typeface="ヒラギノ角ゴ ProN W3" charset="0"/>
                <a:cs typeface="Gill Sans" charset="0"/>
              </a:rPr>
              <a:t> </a:t>
            </a:r>
            <a:r>
              <a:rPr lang="en-US" dirty="0" err="1">
                <a:ea typeface="ヒラギノ角ゴ ProN W3" charset="0"/>
                <a:cs typeface="Gill Sans" charset="0"/>
              </a:rPr>
              <a:t>ledarskap</a:t>
            </a:r>
            <a:r>
              <a:rPr lang="en-US" dirty="0">
                <a:ea typeface="ヒラギノ角ゴ ProN W3" charset="0"/>
                <a:cs typeface="Gill Sans" charset="0"/>
              </a:rPr>
              <a:t>!</a:t>
            </a:r>
            <a:endParaRPr lang="en-US" dirty="0"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69" y="2630910"/>
            <a:ext cx="3339703" cy="222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146" y="2520405"/>
            <a:ext cx="2715741" cy="233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344043" y="4986075"/>
            <a:ext cx="4473773" cy="150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35717" tIns="35717" rIns="116994" bIns="35717" anchor="ctr"/>
          <a:lstStyle>
            <a:lvl1pPr marL="6350" algn="ctr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+mj-lt"/>
                <a:ea typeface="+mj-ea"/>
                <a:cs typeface="+mj-cs"/>
                <a:sym typeface="Lucida Grande" charset="0"/>
              </a:defRPr>
            </a:lvl1pPr>
            <a:lvl2pPr marL="6350" algn="ctr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6350" algn="ctr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6350" algn="ctr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6350" algn="ctr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63550" algn="ctr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20750" algn="ctr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7950" algn="ctr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35150" algn="ctr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eaLnBrk="1" hangingPunct="1">
              <a:defRPr/>
            </a:pPr>
            <a:r>
              <a:rPr lang="en-US" sz="3400" dirty="0" err="1">
                <a:ea typeface="ヒラギノ角ゴ ProN W3" charset="0"/>
                <a:cs typeface="Gill Sans" charset="0"/>
              </a:rPr>
              <a:t>Ledarskap</a:t>
            </a:r>
            <a:r>
              <a:rPr lang="en-US" sz="3400" dirty="0">
                <a:ea typeface="ヒラギノ角ゴ ProN W3" charset="0"/>
                <a:cs typeface="Gill Sans" charset="0"/>
              </a:rPr>
              <a:t> </a:t>
            </a:r>
            <a:r>
              <a:rPr lang="en-US" sz="3400" dirty="0" err="1">
                <a:ea typeface="ヒラギノ角ゴ ProN W3" charset="0"/>
                <a:cs typeface="Gill Sans" charset="0"/>
              </a:rPr>
              <a:t>handlar</a:t>
            </a:r>
            <a:r>
              <a:rPr lang="en-US" sz="3400" dirty="0">
                <a:ea typeface="ヒラギノ角ゴ ProN W3" charset="0"/>
                <a:cs typeface="Gill Sans" charset="0"/>
              </a:rPr>
              <a:t> </a:t>
            </a:r>
            <a:r>
              <a:rPr lang="en-US" sz="3400" dirty="0" err="1">
                <a:ea typeface="ヒラギノ角ゴ ProN W3" charset="0"/>
                <a:cs typeface="Gill Sans" charset="0"/>
              </a:rPr>
              <a:t>om</a:t>
            </a:r>
            <a:r>
              <a:rPr lang="en-US" sz="3400" dirty="0">
                <a:ea typeface="ヒラギノ角ゴ ProN W3" charset="0"/>
                <a:cs typeface="Gill Sans" charset="0"/>
              </a:rPr>
              <a:t> </a:t>
            </a:r>
            <a:r>
              <a:rPr lang="en-US" sz="3400" dirty="0" err="1">
                <a:ea typeface="ヒラギノ角ゴ ProN W3" charset="0"/>
                <a:cs typeface="Gill Sans" charset="0"/>
              </a:rPr>
              <a:t>att</a:t>
            </a:r>
            <a:r>
              <a:rPr lang="en-US" sz="3400" dirty="0">
                <a:ea typeface="ヒラギノ角ゴ ProN W3" charset="0"/>
                <a:cs typeface="Gill Sans" charset="0"/>
              </a:rPr>
              <a:t> </a:t>
            </a:r>
            <a:r>
              <a:rPr lang="en-US" sz="3400" dirty="0" err="1">
                <a:ea typeface="ヒラギノ角ゴ ProN W3" charset="0"/>
                <a:cs typeface="Gill Sans" charset="0"/>
              </a:rPr>
              <a:t>påverka</a:t>
            </a:r>
            <a:r>
              <a:rPr lang="en-US" sz="3400" dirty="0">
                <a:ea typeface="ヒラギノ角ゴ ProN W3" charset="0"/>
                <a:cs typeface="Gill Sans" charset="0"/>
              </a:rPr>
              <a:t> </a:t>
            </a:r>
            <a:r>
              <a:rPr lang="en-US" sz="3400" dirty="0" err="1">
                <a:ea typeface="ヒラギノ角ゴ ProN W3" charset="0"/>
                <a:cs typeface="Gill Sans" charset="0"/>
              </a:rPr>
              <a:t>beteenden</a:t>
            </a:r>
            <a:endParaRPr lang="en-US" sz="3400" dirty="0"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 rot="20376659">
            <a:off x="1742337" y="1548618"/>
            <a:ext cx="7861325" cy="741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32146" rIns="116994" bIns="32146" anchor="ctr"/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4572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9144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13716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18288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>
              <a:defRPr/>
            </a:pPr>
            <a:r>
              <a:rPr lang="en-US" sz="4000" b="1" dirty="0" smtClean="0">
                <a:solidFill>
                  <a:srgbClr val="FF0000"/>
                </a:solidFill>
                <a:ea typeface="ヒラギノ角ゴ ProN W3" charset="0"/>
                <a:cs typeface="Gill Sans" charset="0"/>
              </a:rPr>
              <a:t>FEEDBACK !</a:t>
            </a:r>
            <a:endParaRPr lang="en-US" sz="4000" b="1" dirty="0">
              <a:solidFill>
                <a:srgbClr val="FF0000"/>
              </a:solidFill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29777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6"/>
          <p:cNvSpPr>
            <a:spLocks noGrp="1"/>
          </p:cNvSpPr>
          <p:nvPr>
            <p:ph type="ctrTitle"/>
          </p:nvPr>
        </p:nvSpPr>
        <p:spPr bwMode="auto">
          <a:xfrm>
            <a:off x="685800" y="203199"/>
            <a:ext cx="7772400" cy="12369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sv-SE" sz="3600" dirty="0">
                <a:solidFill>
                  <a:schemeClr val="tx1"/>
                </a:solidFill>
                <a:latin typeface="Calibri" charset="0"/>
                <a:ea typeface="MS PGothic" charset="0"/>
                <a:cs typeface="Arial Bold" charset="0"/>
              </a:rPr>
              <a:t>ÅTERKOPPLINGEN</a:t>
            </a:r>
          </a:p>
        </p:txBody>
      </p:sp>
      <p:sp>
        <p:nvSpPr>
          <p:cNvPr id="4" name="Underrubrik 7"/>
          <p:cNvSpPr txBox="1">
            <a:spLocks/>
          </p:cNvSpPr>
          <p:nvPr/>
        </p:nvSpPr>
        <p:spPr bwMode="auto">
          <a:xfrm>
            <a:off x="262049" y="1630992"/>
            <a:ext cx="8687934" cy="1314089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66"/>
                </a:solidFill>
                <a:uFillTx/>
                <a:latin typeface="Arial"/>
                <a:ea typeface="+mj-ea"/>
                <a:cs typeface="Arial"/>
                <a:sym typeface="Calibri"/>
              </a:defRPr>
            </a:lvl1pPr>
            <a:lvl2pPr marL="4572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9144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3716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18288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2860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27432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2004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36576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>
              <a:lnSpc>
                <a:spcPct val="80000"/>
              </a:lnSpc>
            </a:pPr>
            <a:endParaRPr lang="sv-SE" sz="2800" b="1" i="1" dirty="0">
              <a:solidFill>
                <a:schemeClr val="tx1"/>
              </a:solidFill>
              <a:latin typeface="Calibri" charset="0"/>
              <a:ea typeface="MS PGothic" charset="0"/>
              <a:cs typeface="Arial" charset="0"/>
            </a:endParaRP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Jag vill att du skickar ett mail till mig(HK) när du kört </a:t>
            </a:r>
            <a:r>
              <a:rPr lang="sv-SE" sz="2800" b="1" i="1" dirty="0" smtClean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4 </a:t>
            </a: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veckor. Har du sett någon förändring ?</a:t>
            </a:r>
            <a:b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</a:br>
            <a:r>
              <a:rPr lang="sv-SE" sz="2800" b="1" i="1" dirty="0" smtClean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Några </a:t>
            </a: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frågor som du kommer besvara.</a:t>
            </a:r>
            <a:b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</a:br>
            <a:endParaRPr lang="sv-SE" sz="2800" b="1" i="1" dirty="0">
              <a:solidFill>
                <a:schemeClr val="tx1"/>
              </a:solidFill>
              <a:latin typeface="Calibri" charset="0"/>
              <a:ea typeface="MS PGothic" charset="0"/>
              <a:cs typeface="Arial" charset="0"/>
            </a:endParaRPr>
          </a:p>
        </p:txBody>
      </p:sp>
      <p:sp>
        <p:nvSpPr>
          <p:cNvPr id="5" name="Film 4">
            <a:hlinkClick r:id="rId3" action="ppaction://hlinkfile" highlightClick="1"/>
          </p:cNvPr>
          <p:cNvSpPr/>
          <p:nvPr/>
        </p:nvSpPr>
        <p:spPr>
          <a:xfrm>
            <a:off x="4206214" y="3955498"/>
            <a:ext cx="799603" cy="505604"/>
          </a:xfrm>
          <a:prstGeom prst="actionButtonMovie">
            <a:avLst/>
          </a:prstGeom>
          <a:solidFill>
            <a:srgbClr val="FFFF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820854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410766"/>
            <a:ext cx="7358063" cy="1116211"/>
          </a:xfrm>
          <a:noFill/>
        </p:spPr>
        <p:txBody>
          <a:bodyPr tIns="32146" bIns="32146"/>
          <a:lstStyle/>
          <a:p>
            <a:pPr eaLnBrk="1" hangingPunct="1">
              <a:defRPr/>
            </a:pPr>
            <a:r>
              <a:rPr lang="en-US">
                <a:ea typeface="ヒラギノ角ゴ ProN W3" charset="0"/>
                <a:cs typeface="ヒラギノ角ゴ ProN W3" charset="0"/>
              </a:rPr>
              <a:t>Referenser</a:t>
            </a: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tIns="32146" bIns="32146"/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1800" dirty="0" err="1">
                <a:ea typeface="ヒラギノ角ゴ ProN W3" charset="0"/>
                <a:cs typeface="ヒラギノ角ゴ ProN W3" charset="0"/>
              </a:rPr>
              <a:t>Idrottsglädje</a:t>
            </a:r>
            <a:r>
              <a:rPr lang="en-US" sz="18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1800" dirty="0" err="1">
                <a:ea typeface="ヒラギノ角ゴ ProN W3" charset="0"/>
                <a:cs typeface="ヒラギノ角ゴ ProN W3" charset="0"/>
              </a:rPr>
              <a:t>Prestation</a:t>
            </a:r>
            <a:r>
              <a:rPr lang="en-US" sz="18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1800" dirty="0" err="1">
                <a:ea typeface="ヒラギノ角ゴ ProN W3" charset="0"/>
                <a:cs typeface="ヒラギノ角ゴ ProN W3" charset="0"/>
              </a:rPr>
              <a:t>Utveckling</a:t>
            </a:r>
            <a:r>
              <a:rPr lang="en-US" sz="18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1800" dirty="0" err="1">
                <a:ea typeface="ヒラギノ角ゴ ProN W3" charset="0"/>
                <a:cs typeface="ヒラギノ角ゴ ProN W3" charset="0"/>
              </a:rPr>
              <a:t>av</a:t>
            </a:r>
            <a:r>
              <a:rPr lang="en-US" sz="18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1800" dirty="0">
                <a:ea typeface="ヒラギノ角ゴ ProN W3" charset="0"/>
                <a:cs typeface="ヒラギノ角ゴ ProN W3" charset="0"/>
                <a:hlinkClick r:id="rId2"/>
              </a:rPr>
              <a:t>Olle Wadström</a:t>
            </a:r>
            <a:r>
              <a:rPr lang="en-US" sz="1800" dirty="0">
                <a:ea typeface="ヒラギノ角ゴ ProN W3" charset="0"/>
                <a:cs typeface="ヒラギノ角ゴ ProN W3" charset="0"/>
              </a:rPr>
              <a:t> &amp; </a:t>
            </a:r>
            <a:r>
              <a:rPr lang="en-US" sz="1800" dirty="0">
                <a:ea typeface="ヒラギノ角ゴ ProN W3" charset="0"/>
                <a:cs typeface="ヒラギノ角ゴ ProN W3" charset="0"/>
                <a:hlinkClick r:id="rId3"/>
              </a:rPr>
              <a:t>Daniel Ekvall</a:t>
            </a:r>
            <a:endParaRPr lang="en-US" sz="1800" dirty="0">
              <a:solidFill>
                <a:srgbClr val="292C1F"/>
              </a:solidFill>
              <a:ea typeface="ヒラギノ角ゴ ProN W3" charset="0"/>
              <a:cs typeface="ヒラギノ角ゴ ProN W3" charset="0"/>
              <a:sym typeface="Optima" charset="0"/>
            </a:endParaRPr>
          </a:p>
          <a:p>
            <a:pPr eaLnBrk="1" hangingPunct="1">
              <a:defRPr/>
            </a:pPr>
            <a:r>
              <a:rPr lang="en-US" sz="1800" dirty="0" err="1">
                <a:ea typeface="ヒラギノ角ゴ ProN W3" charset="0"/>
                <a:cs typeface="ヒラギノ角ゴ ProN W3" charset="0"/>
              </a:rPr>
              <a:t>Törneke</a:t>
            </a:r>
            <a:r>
              <a:rPr lang="en-US" sz="1800" dirty="0">
                <a:ea typeface="ヒラギノ角ゴ ProN W3" charset="0"/>
                <a:cs typeface="ヒラギノ角ゴ ProN W3" charset="0"/>
              </a:rPr>
              <a:t>, N &amp; </a:t>
            </a:r>
            <a:r>
              <a:rPr lang="en-US" sz="1800" dirty="0" err="1">
                <a:ea typeface="ヒラギノ角ゴ ProN W3" charset="0"/>
                <a:cs typeface="ヒラギノ角ゴ ProN W3" charset="0"/>
              </a:rPr>
              <a:t>Ramnerö</a:t>
            </a:r>
            <a:r>
              <a:rPr lang="en-US" sz="1800" dirty="0">
                <a:ea typeface="ヒラギノ角ゴ ProN W3" charset="0"/>
                <a:cs typeface="ヒラギノ角ゴ ProN W3" charset="0"/>
              </a:rPr>
              <a:t>, J. </a:t>
            </a:r>
            <a:r>
              <a:rPr lang="en-US" sz="1800" dirty="0" err="1">
                <a:ea typeface="ヒラギノ角ゴ ProN W3" charset="0"/>
                <a:cs typeface="ヒラギノ角ゴ ProN W3" charset="0"/>
              </a:rPr>
              <a:t>Beteendets</a:t>
            </a:r>
            <a:r>
              <a:rPr lang="en-US" sz="1800" dirty="0">
                <a:ea typeface="ヒラギノ角ゴ ProN W3" charset="0"/>
                <a:cs typeface="ヒラギノ角ゴ ProN W3" charset="0"/>
              </a:rPr>
              <a:t> ABC en </a:t>
            </a:r>
            <a:r>
              <a:rPr lang="en-US" sz="1800" dirty="0" err="1">
                <a:ea typeface="ヒラギノ角ゴ ProN W3" charset="0"/>
                <a:cs typeface="ヒラギノ角ゴ ProN W3" charset="0"/>
              </a:rPr>
              <a:t>introduktion</a:t>
            </a:r>
            <a:r>
              <a:rPr lang="en-US" sz="1800" dirty="0">
                <a:ea typeface="ヒラギノ角ゴ ProN W3" charset="0"/>
                <a:cs typeface="ヒラギノ角ゴ ProN W3" charset="0"/>
              </a:rPr>
              <a:t> till </a:t>
            </a:r>
            <a:r>
              <a:rPr lang="en-US" sz="1800" dirty="0" err="1">
                <a:ea typeface="ヒラギノ角ゴ ProN W3" charset="0"/>
                <a:cs typeface="ヒラギノ角ゴ ProN W3" charset="0"/>
              </a:rPr>
              <a:t>behaviouristisk</a:t>
            </a:r>
            <a:r>
              <a:rPr lang="en-US" sz="18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1800" dirty="0" err="1">
                <a:ea typeface="ヒラギノ角ゴ ProN W3" charset="0"/>
                <a:cs typeface="ヒラギノ角ゴ ProN W3" charset="0"/>
              </a:rPr>
              <a:t>psykoterapi</a:t>
            </a:r>
            <a:r>
              <a:rPr lang="en-US" sz="1800" dirty="0">
                <a:ea typeface="ヒラギノ角ゴ ProN W3" charset="0"/>
                <a:cs typeface="ヒラギノ角ゴ ProN W3" charset="0"/>
              </a:rPr>
              <a:t>. </a:t>
            </a:r>
            <a:r>
              <a:rPr lang="en-US" sz="1800" dirty="0" err="1">
                <a:ea typeface="ヒラギノ角ゴ ProN W3" charset="0"/>
                <a:cs typeface="ヒラギノ角ゴ ProN W3" charset="0"/>
              </a:rPr>
              <a:t>Studentlitteratur</a:t>
            </a:r>
            <a:r>
              <a:rPr lang="en-US" sz="1800" dirty="0">
                <a:ea typeface="ヒラギノ角ゴ ProN W3" charset="0"/>
                <a:cs typeface="ヒラギノ角ゴ ProN W3" charset="0"/>
              </a:rPr>
              <a:t> AB, Lund</a:t>
            </a:r>
          </a:p>
          <a:p>
            <a:pPr eaLnBrk="1" hangingPunct="1">
              <a:defRPr/>
            </a:pPr>
            <a:r>
              <a:rPr lang="en-US" sz="1800" dirty="0" err="1">
                <a:ea typeface="ヒラギノ角ゴ ProN W3" charset="0"/>
                <a:cs typeface="ヒラギノ角ゴ ProN W3" charset="0"/>
              </a:rPr>
              <a:t>Wadström</a:t>
            </a:r>
            <a:r>
              <a:rPr lang="en-US" sz="1800" dirty="0">
                <a:ea typeface="ヒラギノ角ゴ ProN W3" charset="0"/>
                <a:cs typeface="ヒラギノ角ゴ ProN W3" charset="0"/>
              </a:rPr>
              <a:t>, </a:t>
            </a:r>
            <a:r>
              <a:rPr lang="en-US" sz="1800" dirty="0" err="1">
                <a:ea typeface="ヒラギノ角ゴ ProN W3" charset="0"/>
                <a:cs typeface="ヒラギノ角ゴ ProN W3" charset="0"/>
              </a:rPr>
              <a:t>Olle</a:t>
            </a:r>
            <a:r>
              <a:rPr lang="en-US" sz="1800" dirty="0">
                <a:ea typeface="ヒラギノ角ゴ ProN W3" charset="0"/>
                <a:cs typeface="ヒラギノ角ゴ ProN W3" charset="0"/>
              </a:rPr>
              <a:t>;  </a:t>
            </a:r>
            <a:r>
              <a:rPr lang="en-US" sz="1800" dirty="0" err="1">
                <a:ea typeface="ヒラギノ角ゴ ProN W3" charset="0"/>
                <a:cs typeface="ヒラギノ角ゴ ProN W3" charset="0"/>
              </a:rPr>
              <a:t>Att</a:t>
            </a:r>
            <a:r>
              <a:rPr lang="en-US" sz="18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1800" dirty="0" err="1">
                <a:ea typeface="ヒラギノ角ゴ ProN W3" charset="0"/>
                <a:cs typeface="ヒラギノ角ゴ ProN W3" charset="0"/>
              </a:rPr>
              <a:t>förstå</a:t>
            </a:r>
            <a:r>
              <a:rPr lang="en-US" sz="18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1800" dirty="0" err="1">
                <a:ea typeface="ヒラギノ角ゴ ProN W3" charset="0"/>
                <a:cs typeface="ヒラギノ角ゴ ProN W3" charset="0"/>
              </a:rPr>
              <a:t>och</a:t>
            </a:r>
            <a:r>
              <a:rPr lang="en-US" sz="18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1800" dirty="0" err="1">
                <a:ea typeface="ヒラギノ角ゴ ProN W3" charset="0"/>
                <a:cs typeface="ヒラギノ角ゴ ProN W3" charset="0"/>
              </a:rPr>
              <a:t>påverka</a:t>
            </a:r>
            <a:r>
              <a:rPr lang="en-US" sz="18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1800" dirty="0" err="1">
                <a:ea typeface="ヒラギノ角ゴ ProN W3" charset="0"/>
                <a:cs typeface="ヒラギノ角ゴ ProN W3" charset="0"/>
              </a:rPr>
              <a:t>beteendeproblem</a:t>
            </a:r>
            <a:r>
              <a:rPr lang="en-US" sz="1800" dirty="0">
                <a:ea typeface="ヒラギノ角ゴ ProN W3" charset="0"/>
                <a:cs typeface="ヒラギノ角ゴ ProN W3" charset="0"/>
              </a:rPr>
              <a:t>, </a:t>
            </a:r>
            <a:r>
              <a:rPr lang="en-US" sz="1800" dirty="0" err="1">
                <a:ea typeface="ヒラギノ角ゴ ProN W3" charset="0"/>
                <a:cs typeface="ヒラギノ角ゴ ProN W3" charset="0"/>
              </a:rPr>
              <a:t>Psykologinsats</a:t>
            </a:r>
            <a:r>
              <a:rPr lang="en-US" sz="1800" dirty="0">
                <a:ea typeface="ヒラギノ角ゴ ProN W3" charset="0"/>
                <a:cs typeface="ヒラギノ角ゴ ProN W3" charset="0"/>
              </a:rPr>
              <a:t>, Linköping </a:t>
            </a:r>
          </a:p>
          <a:p>
            <a:pPr eaLnBrk="1" hangingPunct="1">
              <a:defRPr/>
            </a:pPr>
            <a:r>
              <a:rPr lang="en-US" sz="1800" dirty="0" err="1">
                <a:ea typeface="ヒラギノ角ゴ ProN W3" charset="0"/>
                <a:cs typeface="ヒラギノ角ゴ ProN W3" charset="0"/>
              </a:rPr>
              <a:t>Praktisk</a:t>
            </a:r>
            <a:r>
              <a:rPr lang="en-US" sz="18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1800" dirty="0" err="1">
                <a:ea typeface="ヒラギノ角ゴ ProN W3" charset="0"/>
                <a:cs typeface="ヒラギノ角ゴ ProN W3" charset="0"/>
              </a:rPr>
              <a:t>Idrottspsykologi</a:t>
            </a:r>
            <a:r>
              <a:rPr lang="en-US" sz="18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1800" dirty="0" err="1">
                <a:ea typeface="ヒラギノ角ゴ ProN W3" charset="0"/>
                <a:cs typeface="ヒラギノ角ゴ ProN W3" charset="0"/>
              </a:rPr>
              <a:t>av</a:t>
            </a:r>
            <a:r>
              <a:rPr lang="en-US" sz="18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1800" dirty="0" err="1">
                <a:ea typeface="ヒラギノ角ゴ ProN W3" charset="0"/>
                <a:cs typeface="ヒラギノ角ゴ ProN W3" charset="0"/>
              </a:rPr>
              <a:t>Hassmèn</a:t>
            </a:r>
            <a:r>
              <a:rPr lang="en-US" sz="1800" dirty="0">
                <a:ea typeface="ヒラギノ角ゴ ProN W3" charset="0"/>
                <a:cs typeface="ヒラギノ角ゴ ProN W3" charset="0"/>
              </a:rPr>
              <a:t> Peter, </a:t>
            </a:r>
            <a:r>
              <a:rPr lang="en-US" sz="1800" dirty="0" err="1">
                <a:ea typeface="ヒラギノ角ゴ ProN W3" charset="0"/>
                <a:cs typeface="ヒラギノ角ゴ ProN W3" charset="0"/>
              </a:rPr>
              <a:t>Kenttä</a:t>
            </a:r>
            <a:r>
              <a:rPr lang="en-US" sz="18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1800" dirty="0" err="1">
                <a:ea typeface="ヒラギノ角ゴ ProN W3" charset="0"/>
                <a:cs typeface="ヒラギノ角ゴ ProN W3" charset="0"/>
              </a:rPr>
              <a:t>Göran</a:t>
            </a:r>
            <a:r>
              <a:rPr lang="en-US" sz="1800" dirty="0">
                <a:ea typeface="ヒラギノ角ゴ ProN W3" charset="0"/>
                <a:cs typeface="ヒラギノ角ゴ ProN W3" charset="0"/>
              </a:rPr>
              <a:t> &amp; </a:t>
            </a:r>
            <a:r>
              <a:rPr lang="en-US" sz="1800" dirty="0" err="1">
                <a:ea typeface="ヒラギノ角ゴ ProN W3" charset="0"/>
                <a:cs typeface="ヒラギノ角ゴ ProN W3" charset="0"/>
              </a:rPr>
              <a:t>Gustafsson</a:t>
            </a:r>
            <a:r>
              <a:rPr lang="en-US" sz="18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1800" dirty="0" err="1">
                <a:ea typeface="ヒラギノ角ゴ ProN W3" charset="0"/>
                <a:cs typeface="ヒラギノ角ゴ ProN W3" charset="0"/>
              </a:rPr>
              <a:t>Henrik</a:t>
            </a:r>
            <a:r>
              <a:rPr lang="en-US" sz="1800" dirty="0">
                <a:ea typeface="ヒラギノ角ゴ ProN W3" charset="0"/>
                <a:cs typeface="ヒラギノ角ゴ ProN W3" charset="0"/>
              </a:rPr>
              <a:t>. </a:t>
            </a:r>
            <a:r>
              <a:rPr lang="en-US" sz="1800" dirty="0" err="1">
                <a:ea typeface="ヒラギノ角ゴ ProN W3" charset="0"/>
                <a:cs typeface="ヒラギノ角ゴ ProN W3" charset="0"/>
              </a:rPr>
              <a:t>Sisu</a:t>
            </a:r>
            <a:r>
              <a:rPr lang="en-US" sz="18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1800" dirty="0" err="1">
                <a:ea typeface="ヒラギノ角ゴ ProN W3" charset="0"/>
                <a:cs typeface="ヒラギノ角ゴ ProN W3" charset="0"/>
              </a:rPr>
              <a:t>idrottsböcker</a:t>
            </a:r>
            <a:endParaRPr lang="en-US" sz="1800" dirty="0">
              <a:ea typeface="ヒラギノ角ゴ ProN W3" charset="0"/>
              <a:cs typeface="ヒラギノ角ゴ ProN W3" charset="0"/>
            </a:endParaRPr>
          </a:p>
          <a:p>
            <a:pPr eaLnBrk="1" hangingPunct="1">
              <a:defRPr/>
            </a:pPr>
            <a:r>
              <a:rPr lang="en-US" sz="1800" dirty="0">
                <a:ea typeface="ヒラギノ角ゴ ProN W3" charset="0"/>
                <a:cs typeface="ヒラギノ角ゴ ProN W3" charset="0"/>
              </a:rPr>
              <a:t>BÄTTRE PRESTATION &amp; HÄLSA MED KBT </a:t>
            </a:r>
            <a:r>
              <a:rPr lang="en-US" sz="1800" dirty="0" err="1">
                <a:ea typeface="ヒラギノ角ゴ ProN W3" charset="0"/>
                <a:cs typeface="ヒラギノ角ゴ ProN W3" charset="0"/>
              </a:rPr>
              <a:t>av</a:t>
            </a:r>
            <a:r>
              <a:rPr lang="en-US" sz="1800" dirty="0">
                <a:ea typeface="ヒラギノ角ゴ ProN W3" charset="0"/>
                <a:cs typeface="ヒラギノ角ゴ ProN W3" charset="0"/>
              </a:rPr>
              <a:t> </a:t>
            </a:r>
            <a:r>
              <a:rPr lang="en-US" sz="1800" dirty="0">
                <a:ea typeface="ヒラギノ角ゴ ProN W3" charset="0"/>
                <a:cs typeface="ヒラギノ角ゴ ProN W3" charset="0"/>
                <a:hlinkClick r:id="rId4"/>
              </a:rPr>
              <a:t>Göran Kenttä</a:t>
            </a:r>
            <a:r>
              <a:rPr lang="en-US" sz="1800" dirty="0">
                <a:ea typeface="ヒラギノ角ゴ ProN W3" charset="0"/>
                <a:cs typeface="ヒラギノ角ゴ ProN W3" charset="0"/>
              </a:rPr>
              <a:t>, </a:t>
            </a:r>
            <a:r>
              <a:rPr lang="en-US" sz="1800" dirty="0">
                <a:ea typeface="ヒラギノ角ゴ ProN W3" charset="0"/>
                <a:cs typeface="ヒラギノ角ゴ ProN W3" charset="0"/>
                <a:hlinkClick r:id="rId5"/>
              </a:rPr>
              <a:t>Carolina Lundqvist</a:t>
            </a:r>
            <a:r>
              <a:rPr lang="en-US" sz="1800" dirty="0">
                <a:ea typeface="ヒラギノ角ゴ ProN W3" charset="0"/>
                <a:cs typeface="ヒラギノ角ゴ ProN W3" charset="0"/>
              </a:rPr>
              <a:t>, &amp; </a:t>
            </a:r>
            <a:r>
              <a:rPr lang="en-US" sz="1800" dirty="0">
                <a:ea typeface="ヒラギノ角ゴ ProN W3" charset="0"/>
                <a:cs typeface="ヒラギノ角ゴ ProN W3" charset="0"/>
                <a:hlinkClick r:id="rId6"/>
              </a:rPr>
              <a:t>Pontus Bjurne</a:t>
            </a:r>
            <a:r>
              <a:rPr lang="en-US" sz="1800" dirty="0">
                <a:ea typeface="ヒラギノ角ゴ ProN W3" charset="0"/>
                <a:cs typeface="ヒラギノ角ゴ ProN W3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067501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akgrund_SvIHF_1.png" descr="Bakgrund_SvIHF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4300" y="-9525"/>
            <a:ext cx="9266238" cy="6951663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>
            <a:spLocks noGrp="1"/>
          </p:cNvSpPr>
          <p:nvPr>
            <p:ph type="title" idx="4294967295"/>
          </p:nvPr>
        </p:nvSpPr>
        <p:spPr>
          <a:xfrm>
            <a:off x="165100" y="4878387"/>
            <a:ext cx="8891588" cy="11049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defRPr sz="3200" b="1">
                <a:solidFill>
                  <a:srgbClr val="FAD72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sv-SE" dirty="0"/>
              <a:t>INFORMATION FRÅN SIF</a:t>
            </a:r>
            <a:endParaRPr dirty="0"/>
          </a:p>
        </p:txBody>
      </p:sp>
      <p:sp>
        <p:nvSpPr>
          <p:cNvPr id="23" name="Shape 23"/>
          <p:cNvSpPr/>
          <p:nvPr/>
        </p:nvSpPr>
        <p:spPr>
          <a:xfrm>
            <a:off x="6378575" y="5926137"/>
            <a:ext cx="270827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sz="1200" b="1">
                <a:solidFill>
                  <a:srgbClr val="FAD72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Svenska Ishockeyförbundet</a:t>
            </a:r>
          </a:p>
          <a:p>
            <a:pPr algn="l">
              <a:defRPr sz="1200" b="1">
                <a:solidFill>
                  <a:srgbClr val="FAD72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201</a:t>
            </a:r>
            <a:r>
              <a:rPr lang="sv-SE" dirty="0"/>
              <a:t>7</a:t>
            </a:r>
            <a:r>
              <a:rPr dirty="0"/>
              <a:t>-</a:t>
            </a:r>
            <a:r>
              <a:rPr lang="sv-SE" dirty="0"/>
              <a:t>05-18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44786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251075"/>
            <a:ext cx="9144000" cy="3668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sz="2800">
                <a:latin typeface="Calibri" charset="0"/>
                <a:ea typeface="MS PGothic" charset="0"/>
              </a:rPr>
              <a:t>Vad gjorde ni ?</a:t>
            </a:r>
          </a:p>
          <a:p>
            <a:r>
              <a:rPr lang="sv-SE" sz="2800">
                <a:latin typeface="Calibri" charset="0"/>
                <a:ea typeface="MS PGothic" charset="0"/>
              </a:rPr>
              <a:t>Vad var bäst ?</a:t>
            </a:r>
          </a:p>
          <a:p>
            <a:r>
              <a:rPr lang="sv-SE" sz="2800">
                <a:latin typeface="Calibri" charset="0"/>
                <a:ea typeface="MS PGothic" charset="0"/>
              </a:rPr>
              <a:t>Vad har du mest glädje/nytta av just nu ?</a:t>
            </a:r>
          </a:p>
          <a:p>
            <a:r>
              <a:rPr lang="sv-SE" sz="2800">
                <a:latin typeface="Calibri" charset="0"/>
                <a:ea typeface="MS PGothic" charset="0"/>
              </a:rPr>
              <a:t>M.m ?</a:t>
            </a:r>
            <a:endParaRPr lang="sv-SE" sz="2000">
              <a:latin typeface="Calibri" charset="0"/>
              <a:ea typeface="MS PGothic" charset="0"/>
            </a:endParaRPr>
          </a:p>
        </p:txBody>
      </p:sp>
      <p:sp>
        <p:nvSpPr>
          <p:cNvPr id="12290" name="Rectangle 2"/>
          <p:cNvSpPr txBox="1">
            <a:spLocks noChangeArrowheads="1"/>
          </p:cNvSpPr>
          <p:nvPr/>
        </p:nvSpPr>
        <p:spPr bwMode="auto">
          <a:xfrm>
            <a:off x="115888" y="1196975"/>
            <a:ext cx="98964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 b="1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sv-SE" sz="2400"/>
              <a:t>Är det någon som nyligen varit på stegutbildning ?</a:t>
            </a:r>
          </a:p>
        </p:txBody>
      </p:sp>
      <p:sp>
        <p:nvSpPr>
          <p:cNvPr id="12291" name="Rectangle 2"/>
          <p:cNvSpPr txBox="1">
            <a:spLocks noChangeArrowheads="1"/>
          </p:cNvSpPr>
          <p:nvPr/>
        </p:nvSpPr>
        <p:spPr bwMode="auto">
          <a:xfrm>
            <a:off x="0" y="120650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4800" b="1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sv-SE" sz="4400"/>
              <a:t>Utbildning</a:t>
            </a:r>
            <a:endParaRPr lang="sv-SE" sz="1600"/>
          </a:p>
        </p:txBody>
      </p:sp>
      <p:sp>
        <p:nvSpPr>
          <p:cNvPr id="12292" name="textruta 1"/>
          <p:cNvSpPr txBox="1">
            <a:spLocks noChangeArrowheads="1"/>
          </p:cNvSpPr>
          <p:nvPr/>
        </p:nvSpPr>
        <p:spPr bwMode="auto">
          <a:xfrm>
            <a:off x="4602163" y="653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800" b="1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sv-SE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2335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 txBox="1">
            <a:spLocks noChangeArrowheads="1"/>
          </p:cNvSpPr>
          <p:nvPr/>
        </p:nvSpPr>
        <p:spPr bwMode="auto">
          <a:xfrm>
            <a:off x="315913" y="3651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sv-SE" sz="4400" b="1" dirty="0">
                <a:solidFill>
                  <a:srgbClr val="000066"/>
                </a:solidFill>
                <a:latin typeface="Calibri" pitchFamily="34" charset="0"/>
              </a:rPr>
              <a:t>Utvecklingstrappan Killar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94469" y="5357931"/>
            <a:ext cx="935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sv-SE" sz="3200" b="1" dirty="0"/>
              <a:t>U15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795463" y="3949751"/>
            <a:ext cx="928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v-SE" sz="3200" b="1" dirty="0"/>
              <a:t>U16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281363" y="2921777"/>
            <a:ext cx="9286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v-SE" sz="3200" b="1" dirty="0"/>
              <a:t>U17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810125" y="1816826"/>
            <a:ext cx="9286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v-SE" sz="3200" b="1" dirty="0"/>
              <a:t>U18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1" y="5957963"/>
            <a:ext cx="2032000" cy="487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sv-SE" sz="1400" dirty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Sportlovscamp, 136 </a:t>
            </a:r>
            <a:r>
              <a:rPr lang="sv-SE" sz="1400" dirty="0" err="1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st</a:t>
            </a:r>
            <a:endParaRPr lang="sv-SE" sz="14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algn="l" eaLnBrk="0" hangingPunct="0">
              <a:lnSpc>
                <a:spcPct val="80000"/>
              </a:lnSpc>
              <a:spcBef>
                <a:spcPct val="20000"/>
              </a:spcBef>
            </a:pPr>
            <a:r>
              <a:rPr lang="sv-SE" sz="1400" dirty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Utv. Camp, 418 </a:t>
            </a:r>
            <a:r>
              <a:rPr lang="sv-SE" sz="1400" dirty="0" err="1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st</a:t>
            </a:r>
            <a:endParaRPr lang="sv-SE" sz="1400" dirty="0">
              <a:solidFill>
                <a:schemeClr val="tx1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1331913" y="4485828"/>
            <a:ext cx="1949450" cy="14793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sv-SE" sz="1600" dirty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Landslag, 3 x 22 </a:t>
            </a:r>
            <a:r>
              <a:rPr lang="sv-SE" sz="1600" dirty="0" err="1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st</a:t>
            </a:r>
            <a:endParaRPr lang="sv-SE" sz="1600" dirty="0">
              <a:solidFill>
                <a:schemeClr val="tx1"/>
              </a:solidFill>
              <a:ea typeface="ＭＳ Ｐゴシック" pitchFamily="34" charset="-128"/>
              <a:cs typeface="Arial" charset="0"/>
            </a:endParaRPr>
          </a:p>
          <a:p>
            <a:pPr algn="l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sv-SE" sz="1600" dirty="0" err="1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Elitcamp</a:t>
            </a:r>
            <a:r>
              <a:rPr lang="sv-SE" sz="1600" dirty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, 34 </a:t>
            </a:r>
            <a:r>
              <a:rPr lang="sv-SE" sz="1600" dirty="0" err="1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st</a:t>
            </a:r>
            <a:endParaRPr lang="sv-SE" sz="1600" dirty="0">
              <a:solidFill>
                <a:schemeClr val="tx1"/>
              </a:solidFill>
              <a:ea typeface="ＭＳ Ｐゴシック" pitchFamily="34" charset="-128"/>
              <a:cs typeface="Arial" charset="0"/>
            </a:endParaRPr>
          </a:p>
          <a:p>
            <a:pPr algn="l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sv-SE" sz="1600" dirty="0" err="1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Regionscamp</a:t>
            </a:r>
            <a:r>
              <a:rPr lang="sv-SE" sz="1600" dirty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, 136 </a:t>
            </a:r>
            <a:r>
              <a:rPr lang="sv-SE" sz="1600" dirty="0" err="1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st</a:t>
            </a:r>
            <a:endParaRPr lang="sv-SE" sz="1600" dirty="0">
              <a:solidFill>
                <a:schemeClr val="tx1"/>
              </a:solidFill>
              <a:ea typeface="ＭＳ Ｐゴシック" pitchFamily="34" charset="-128"/>
              <a:cs typeface="Arial" charset="0"/>
            </a:endParaRPr>
          </a:p>
          <a:p>
            <a:pPr algn="l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sv-SE" sz="1600" dirty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Utv. Camp, 396 </a:t>
            </a:r>
            <a:r>
              <a:rPr lang="sv-SE" sz="1600" dirty="0" err="1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st</a:t>
            </a:r>
            <a:endParaRPr lang="sv-SE" sz="1600" dirty="0">
              <a:solidFill>
                <a:srgbClr val="FF0000"/>
              </a:solidFill>
              <a:ea typeface="ＭＳ Ｐゴシック" pitchFamily="34" charset="-128"/>
              <a:cs typeface="Arial" charset="0"/>
            </a:endParaRPr>
          </a:p>
          <a:p>
            <a:pPr algn="l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sv-SE" sz="1600" dirty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TV-pucken, 530 </a:t>
            </a:r>
            <a:r>
              <a:rPr lang="sv-SE" sz="1600" dirty="0" err="1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st</a:t>
            </a:r>
            <a:endParaRPr lang="sv-SE" sz="1600" dirty="0">
              <a:solidFill>
                <a:schemeClr val="tx1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2871460" y="3556824"/>
            <a:ext cx="1809750" cy="91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sv-SE" sz="1400" dirty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Russinläger,2x22st</a:t>
            </a:r>
          </a:p>
          <a:p>
            <a:pPr algn="l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sv-SE" sz="1400" dirty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Landslag, 4 x 22 </a:t>
            </a:r>
            <a:r>
              <a:rPr lang="sv-SE" sz="1400" dirty="0" err="1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st</a:t>
            </a:r>
            <a:endParaRPr lang="sv-SE" sz="1400" dirty="0">
              <a:solidFill>
                <a:schemeClr val="tx1"/>
              </a:solidFill>
              <a:ea typeface="ＭＳ Ｐゴシック" pitchFamily="34" charset="-128"/>
              <a:cs typeface="Arial" charset="0"/>
            </a:endParaRPr>
          </a:p>
          <a:p>
            <a:pPr algn="l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sv-SE" sz="1400" dirty="0" err="1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Elitcamp</a:t>
            </a:r>
            <a:r>
              <a:rPr lang="sv-SE" sz="1400" dirty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, 34 </a:t>
            </a:r>
            <a:r>
              <a:rPr lang="sv-SE" sz="1400" dirty="0" err="1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st</a:t>
            </a:r>
            <a:endParaRPr lang="sv-SE" sz="1400" dirty="0">
              <a:solidFill>
                <a:schemeClr val="tx1"/>
              </a:solidFill>
              <a:ea typeface="ＭＳ Ｐゴシック" pitchFamily="34" charset="-128"/>
              <a:cs typeface="Arial" charset="0"/>
            </a:endParaRPr>
          </a:p>
          <a:p>
            <a:pPr algn="l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sv-SE" sz="1400" dirty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Hockeygymnasium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4430713" y="2414589"/>
            <a:ext cx="1495425" cy="11336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sv-SE" sz="1400" dirty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VM</a:t>
            </a:r>
          </a:p>
          <a:p>
            <a:pPr algn="l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sv-SE" sz="1400" dirty="0" err="1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Landsl</a:t>
            </a:r>
            <a:r>
              <a:rPr lang="sv-SE" sz="140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., </a:t>
            </a:r>
            <a:r>
              <a:rPr lang="sv-SE" sz="1400" dirty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4x22 </a:t>
            </a:r>
            <a:r>
              <a:rPr lang="sv-SE" sz="1400" dirty="0" err="1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st</a:t>
            </a:r>
            <a:endParaRPr lang="sv-SE" sz="1400" dirty="0">
              <a:solidFill>
                <a:schemeClr val="tx1"/>
              </a:solidFill>
              <a:ea typeface="ＭＳ Ｐゴシック" pitchFamily="34" charset="-128"/>
              <a:cs typeface="Arial" charset="0"/>
            </a:endParaRPr>
          </a:p>
          <a:p>
            <a:pPr algn="l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sv-SE" sz="1400" dirty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Russin, 2x22 </a:t>
            </a:r>
            <a:r>
              <a:rPr lang="sv-SE" sz="1400" dirty="0" err="1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st</a:t>
            </a:r>
            <a:endParaRPr lang="sv-SE" sz="1400" dirty="0">
              <a:solidFill>
                <a:schemeClr val="tx1"/>
              </a:solidFill>
              <a:ea typeface="ＭＳ Ｐゴシック" pitchFamily="34" charset="-128"/>
              <a:cs typeface="Arial" charset="0"/>
            </a:endParaRPr>
          </a:p>
          <a:p>
            <a:pPr algn="l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sv-SE" sz="1400" dirty="0" err="1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Elitcamp</a:t>
            </a:r>
            <a:r>
              <a:rPr lang="sv-SE" sz="1400" dirty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, 34 </a:t>
            </a:r>
            <a:r>
              <a:rPr lang="sv-SE" sz="1400" dirty="0" err="1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st</a:t>
            </a:r>
            <a:endParaRPr lang="sv-SE" sz="1400" dirty="0">
              <a:solidFill>
                <a:schemeClr val="tx1"/>
              </a:solidFill>
              <a:ea typeface="ＭＳ Ｐゴシック" pitchFamily="34" charset="-128"/>
              <a:cs typeface="Arial" charset="0"/>
            </a:endParaRPr>
          </a:p>
          <a:p>
            <a:pPr algn="l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sv-SE" sz="1400" dirty="0" err="1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Hockeygymn</a:t>
            </a:r>
            <a:r>
              <a:rPr lang="sv-SE" sz="1400" dirty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.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5926138" y="1724025"/>
            <a:ext cx="1219200" cy="6596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sv-SE" sz="140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Landslag,     1 x 22 st</a:t>
            </a:r>
          </a:p>
          <a:p>
            <a:pPr algn="l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sv-SE" sz="140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Hockeygym.</a:t>
            </a:r>
          </a:p>
        </p:txBody>
      </p:sp>
      <p:sp>
        <p:nvSpPr>
          <p:cNvPr id="33805" name="Text Box 6"/>
          <p:cNvSpPr txBox="1">
            <a:spLocks noChangeArrowheads="1"/>
          </p:cNvSpPr>
          <p:nvPr/>
        </p:nvSpPr>
        <p:spPr bwMode="auto">
          <a:xfrm>
            <a:off x="6999288" y="461963"/>
            <a:ext cx="928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v-SE" sz="3200" b="1"/>
              <a:t>U20</a:t>
            </a:r>
          </a:p>
        </p:txBody>
      </p:sp>
      <p:sp>
        <p:nvSpPr>
          <p:cNvPr id="33806" name="Text Box 6"/>
          <p:cNvSpPr txBox="1">
            <a:spLocks noChangeArrowheads="1"/>
          </p:cNvSpPr>
          <p:nvPr/>
        </p:nvSpPr>
        <p:spPr bwMode="auto">
          <a:xfrm>
            <a:off x="5926138" y="1144588"/>
            <a:ext cx="928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v-SE" sz="3200" b="1" dirty="0"/>
              <a:t>U19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7145338" y="988318"/>
            <a:ext cx="1009650" cy="7027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sv-SE" sz="140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VM</a:t>
            </a:r>
          </a:p>
          <a:p>
            <a:pPr algn="l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sv-SE" sz="140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Landslag, </a:t>
            </a:r>
          </a:p>
          <a:p>
            <a:pPr algn="l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sv-SE" sz="140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3 x 22 st</a:t>
            </a:r>
          </a:p>
        </p:txBody>
      </p:sp>
      <p:sp>
        <p:nvSpPr>
          <p:cNvPr id="33810" name="Text Box 6"/>
          <p:cNvSpPr txBox="1">
            <a:spLocks noChangeArrowheads="1"/>
          </p:cNvSpPr>
          <p:nvPr/>
        </p:nvSpPr>
        <p:spPr bwMode="auto">
          <a:xfrm>
            <a:off x="8126413" y="-82550"/>
            <a:ext cx="725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v-SE" sz="3200" b="1"/>
              <a:t>TK</a:t>
            </a:r>
          </a:p>
        </p:txBody>
      </p:sp>
      <p:sp>
        <p:nvSpPr>
          <p:cNvPr id="2" name="textruta 17"/>
          <p:cNvSpPr txBox="1"/>
          <p:nvPr/>
        </p:nvSpPr>
        <p:spPr>
          <a:xfrm>
            <a:off x="8126413" y="365125"/>
            <a:ext cx="1009650" cy="6596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sv-SE" sz="1400" dirty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VM,OS/WCH</a:t>
            </a:r>
          </a:p>
          <a:p>
            <a:pPr algn="l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sv-SE" sz="1400" dirty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Landslag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="" xmlns:a16="http://schemas.microsoft.com/office/drawing/2014/main" id="{F2F0D7E6-971E-43A5-805E-BC0B7DB65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76" y="1048516"/>
            <a:ext cx="2919832" cy="177728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="" xmlns:a16="http://schemas.microsoft.com/office/drawing/2014/main" id="{26AD0038-BA62-41A4-8A31-7C9C041EB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442" y="2869021"/>
            <a:ext cx="1975009" cy="296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9450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2"/>
          <p:cNvSpPr txBox="1">
            <a:spLocks noChangeArrowheads="1"/>
          </p:cNvSpPr>
          <p:nvPr/>
        </p:nvSpPr>
        <p:spPr bwMode="auto">
          <a:xfrm>
            <a:off x="457200" y="402649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sv-SE" sz="4400" b="1" dirty="0">
                <a:solidFill>
                  <a:srgbClr val="000066"/>
                </a:solidFill>
                <a:latin typeface="Calibri" pitchFamily="34" charset="0"/>
              </a:rPr>
              <a:t>Utvecklingsstegen Tjejer 17-18 </a:t>
            </a: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-755574" y="2131095"/>
            <a:ext cx="9999663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sv-SE" sz="2000" dirty="0">
                <a:solidFill>
                  <a:srgbClr val="000066"/>
                </a:solidFill>
                <a:latin typeface="Arial" charset="0"/>
                <a:cs typeface="Arial" charset="0"/>
              </a:rPr>
              <a:t>																														 																															</a:t>
            </a:r>
          </a:p>
        </p:txBody>
      </p: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1520312" y="4776357"/>
            <a:ext cx="10118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sv-SE" sz="2000" b="1" dirty="0">
                <a:solidFill>
                  <a:srgbClr val="000066"/>
                </a:solidFill>
                <a:latin typeface="Arial" charset="0"/>
              </a:rPr>
              <a:t>U13/16</a:t>
            </a: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2757198" y="4484621"/>
            <a:ext cx="10118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v-SE" sz="2000" b="1" dirty="0">
                <a:solidFill>
                  <a:srgbClr val="000066"/>
                </a:solidFill>
                <a:latin typeface="Arial" charset="0"/>
              </a:rPr>
              <a:t>U14/16</a:t>
            </a: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4394602" y="2665121"/>
            <a:ext cx="6559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v-SE" sz="2000" b="1" dirty="0">
                <a:solidFill>
                  <a:srgbClr val="000066"/>
                </a:solidFill>
                <a:latin typeface="Arial" charset="0"/>
              </a:rPr>
              <a:t>U18</a:t>
            </a: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7887595" y="1725309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v-SE" sz="3200" b="1">
              <a:latin typeface="Arial" charset="0"/>
            </a:endParaRPr>
          </a:p>
        </p:txBody>
      </p:sp>
      <p:sp>
        <p:nvSpPr>
          <p:cNvPr id="56" name="textruta 55"/>
          <p:cNvSpPr txBox="1"/>
          <p:nvPr/>
        </p:nvSpPr>
        <p:spPr>
          <a:xfrm>
            <a:off x="1380140" y="5141159"/>
            <a:ext cx="1303338" cy="6093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sv-SE" sz="14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Utv. </a:t>
            </a:r>
            <a:r>
              <a:rPr lang="sv-SE" sz="1400" dirty="0" err="1">
                <a:solidFill>
                  <a:schemeClr val="tx1"/>
                </a:solidFill>
                <a:ea typeface="ＭＳ Ｐゴシック" charset="-128"/>
                <a:cs typeface="Arial" charset="0"/>
              </a:rPr>
              <a:t>camper</a:t>
            </a:r>
            <a:r>
              <a:rPr lang="sv-SE" sz="14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/>
            </a:r>
            <a:br>
              <a:rPr lang="sv-SE" sz="14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</a:br>
            <a:r>
              <a:rPr lang="sv-SE" sz="14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Idrottslyftet</a:t>
            </a:r>
            <a:br>
              <a:rPr lang="sv-SE" sz="14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</a:br>
            <a:r>
              <a:rPr lang="sv-SE" sz="14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264 spelare</a:t>
            </a:r>
            <a:endParaRPr lang="sv-SE" sz="1400" dirty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57" name="textruta 56"/>
          <p:cNvSpPr txBox="1"/>
          <p:nvPr/>
        </p:nvSpPr>
        <p:spPr>
          <a:xfrm>
            <a:off x="2678114" y="4850111"/>
            <a:ext cx="1130690" cy="2646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sv-SE" sz="14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Stålbucklan</a:t>
            </a:r>
          </a:p>
        </p:txBody>
      </p:sp>
      <p:sp>
        <p:nvSpPr>
          <p:cNvPr id="58" name="textruta 57"/>
          <p:cNvSpPr txBox="1"/>
          <p:nvPr/>
        </p:nvSpPr>
        <p:spPr>
          <a:xfrm>
            <a:off x="3808805" y="3020416"/>
            <a:ext cx="1844318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sv-SE" sz="14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Landslag </a:t>
            </a:r>
            <a:br>
              <a:rPr lang="sv-SE" sz="14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</a:br>
            <a:r>
              <a:rPr lang="sv-SE" sz="14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VM + 4-nationers + Finnkamp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sv-SE" sz="1400" dirty="0" err="1">
                <a:solidFill>
                  <a:schemeClr val="tx1"/>
                </a:solidFill>
                <a:ea typeface="ＭＳ Ｐゴシック" charset="-128"/>
                <a:cs typeface="Arial" charset="0"/>
              </a:rPr>
              <a:t>Elitcamp</a:t>
            </a:r>
            <a:r>
              <a:rPr lang="sv-SE" sz="14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/>
            </a:r>
            <a:br>
              <a:rPr lang="sv-SE" sz="14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</a:br>
            <a:r>
              <a:rPr lang="sv-SE" sz="14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34 spelare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sv-SE" sz="14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Regionlagsturnering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sv-SE" sz="1400" dirty="0" err="1">
                <a:solidFill>
                  <a:schemeClr val="tx1"/>
                </a:solidFill>
                <a:ea typeface="ＭＳ Ｐゴシック" charset="-128"/>
                <a:cs typeface="Arial" charset="0"/>
              </a:rPr>
              <a:t>Regionscamper</a:t>
            </a:r>
            <a:r>
              <a:rPr lang="sv-SE" sz="14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/>
            </a:r>
            <a:br>
              <a:rPr lang="sv-SE" sz="14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</a:br>
            <a:r>
              <a:rPr lang="sv-SE" sz="14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96 spelare</a:t>
            </a:r>
          </a:p>
        </p:txBody>
      </p:sp>
      <p:sp>
        <p:nvSpPr>
          <p:cNvPr id="59" name="textruta 58"/>
          <p:cNvSpPr txBox="1"/>
          <p:nvPr/>
        </p:nvSpPr>
        <p:spPr>
          <a:xfrm>
            <a:off x="5662832" y="2090931"/>
            <a:ext cx="1400175" cy="8248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sv-SE" sz="14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Russincamp 1</a:t>
            </a:r>
            <a:br>
              <a:rPr lang="sv-SE" sz="14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</a:br>
            <a:r>
              <a:rPr lang="sv-SE" sz="14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34 spelare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sv-SE" sz="14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Russincamp 2</a:t>
            </a:r>
            <a:br>
              <a:rPr lang="sv-SE" sz="14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</a:br>
            <a:r>
              <a:rPr lang="sv-SE" sz="14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34 spelare</a:t>
            </a:r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5842244" y="1715443"/>
            <a:ext cx="9588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v-SE" sz="2000" b="1" dirty="0">
                <a:solidFill>
                  <a:srgbClr val="000066"/>
                </a:solidFill>
                <a:latin typeface="Arial" charset="0"/>
              </a:rPr>
              <a:t>U20</a:t>
            </a:r>
          </a:p>
        </p:txBody>
      </p:sp>
      <p:sp>
        <p:nvSpPr>
          <p:cNvPr id="61" name="textruta 60"/>
          <p:cNvSpPr txBox="1"/>
          <p:nvPr/>
        </p:nvSpPr>
        <p:spPr>
          <a:xfrm>
            <a:off x="116490" y="5829296"/>
            <a:ext cx="1263650" cy="4370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sv-SE" sz="14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Tre Kronors Hockeyskola</a:t>
            </a:r>
            <a:endParaRPr lang="sv-SE" sz="1400" dirty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364235" y="5479972"/>
            <a:ext cx="7681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sv-SE" sz="2000" b="1" dirty="0">
                <a:solidFill>
                  <a:srgbClr val="000066"/>
                </a:solidFill>
                <a:latin typeface="Arial" charset="0"/>
              </a:rPr>
              <a:t>Flick</a:t>
            </a:r>
          </a:p>
        </p:txBody>
      </p:sp>
      <p:sp>
        <p:nvSpPr>
          <p:cNvPr id="65" name="Text Box 6"/>
          <p:cNvSpPr txBox="1">
            <a:spLocks noChangeArrowheads="1"/>
          </p:cNvSpPr>
          <p:nvPr/>
        </p:nvSpPr>
        <p:spPr bwMode="auto">
          <a:xfrm>
            <a:off x="7140533" y="1299472"/>
            <a:ext cx="18533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v-SE" sz="2000" b="1" dirty="0">
                <a:solidFill>
                  <a:srgbClr val="000066"/>
                </a:solidFill>
                <a:latin typeface="Arial" charset="0"/>
              </a:rPr>
              <a:t>Damkronorna</a:t>
            </a:r>
          </a:p>
        </p:txBody>
      </p:sp>
      <p:sp>
        <p:nvSpPr>
          <p:cNvPr id="66" name="textruta 65"/>
          <p:cNvSpPr txBox="1"/>
          <p:nvPr/>
        </p:nvSpPr>
        <p:spPr>
          <a:xfrm>
            <a:off x="7063008" y="1796748"/>
            <a:ext cx="1930918" cy="2646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sv-SE" sz="14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4-nat, EWHT, OS</a:t>
            </a:r>
          </a:p>
        </p:txBody>
      </p:sp>
      <p:sp>
        <p:nvSpPr>
          <p:cNvPr id="70" name="textruta 69"/>
          <p:cNvSpPr txBox="1"/>
          <p:nvPr/>
        </p:nvSpPr>
        <p:spPr>
          <a:xfrm rot="21194168">
            <a:off x="188913" y="6335713"/>
            <a:ext cx="1263650" cy="2778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v-SE" sz="1200" dirty="0">
                <a:latin typeface="+mn-lt"/>
              </a:rPr>
              <a:t>TKH Utbildning</a:t>
            </a:r>
          </a:p>
        </p:txBody>
      </p:sp>
      <p:sp>
        <p:nvSpPr>
          <p:cNvPr id="71" name="textruta 70"/>
          <p:cNvSpPr txBox="1"/>
          <p:nvPr/>
        </p:nvSpPr>
        <p:spPr>
          <a:xfrm rot="21166338">
            <a:off x="1751013" y="5793132"/>
            <a:ext cx="1263650" cy="4619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v-SE" sz="1200" dirty="0">
                <a:latin typeface="+mn-lt"/>
              </a:rPr>
              <a:t>Klubbtränar-</a:t>
            </a:r>
            <a:br>
              <a:rPr lang="sv-SE" sz="1200" dirty="0">
                <a:latin typeface="+mn-lt"/>
              </a:rPr>
            </a:br>
            <a:r>
              <a:rPr lang="sv-SE" sz="1200" dirty="0">
                <a:latin typeface="+mn-lt"/>
              </a:rPr>
              <a:t>utbildning</a:t>
            </a:r>
          </a:p>
        </p:txBody>
      </p:sp>
      <p:sp>
        <p:nvSpPr>
          <p:cNvPr id="73" name="textruta 72"/>
          <p:cNvSpPr txBox="1"/>
          <p:nvPr/>
        </p:nvSpPr>
        <p:spPr>
          <a:xfrm rot="21316662">
            <a:off x="7292887" y="2110524"/>
            <a:ext cx="1773237" cy="27781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v-SE" sz="1200" dirty="0">
                <a:latin typeface="+mn-lt"/>
              </a:rPr>
              <a:t>Damishockeysymposium</a:t>
            </a:r>
          </a:p>
        </p:txBody>
      </p:sp>
      <p:sp>
        <p:nvSpPr>
          <p:cNvPr id="27" name="textruta 26"/>
          <p:cNvSpPr txBox="1"/>
          <p:nvPr/>
        </p:nvSpPr>
        <p:spPr>
          <a:xfrm>
            <a:off x="7063007" y="5394173"/>
            <a:ext cx="1031956" cy="7817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sv-SE" sz="14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MODO</a:t>
            </a:r>
            <a:br>
              <a:rPr lang="sv-SE" sz="14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</a:br>
            <a:r>
              <a:rPr lang="sv-SE" sz="14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Leksand</a:t>
            </a:r>
            <a:br>
              <a:rPr lang="sv-SE" sz="14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</a:br>
            <a:r>
              <a:rPr lang="sv-SE" sz="14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AIK</a:t>
            </a:r>
            <a:br>
              <a:rPr lang="sv-SE" sz="14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</a:br>
            <a:r>
              <a:rPr lang="sv-SE" sz="1400" dirty="0">
                <a:solidFill>
                  <a:schemeClr val="tx1"/>
                </a:solidFill>
                <a:ea typeface="ＭＳ Ｐゴシック" charset="-128"/>
                <a:cs typeface="Arial" charset="0"/>
              </a:rPr>
              <a:t>Linköping </a:t>
            </a:r>
            <a:endParaRPr lang="sv-SE" sz="1400" dirty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28" name="textruta 27"/>
          <p:cNvSpPr txBox="1"/>
          <p:nvPr/>
        </p:nvSpPr>
        <p:spPr>
          <a:xfrm>
            <a:off x="6693447" y="4870953"/>
            <a:ext cx="1775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66"/>
                </a:solidFill>
                <a:cs typeface="Arial" charset="0"/>
              </a:rPr>
              <a:t>Hockeygymnasier </a:t>
            </a:r>
            <a:br>
              <a:rPr lang="sv-SE" sz="1400" b="1" dirty="0">
                <a:solidFill>
                  <a:srgbClr val="000066"/>
                </a:solidFill>
                <a:cs typeface="Arial" charset="0"/>
              </a:rPr>
            </a:br>
            <a:r>
              <a:rPr lang="sv-SE" sz="1400" b="1" dirty="0">
                <a:solidFill>
                  <a:srgbClr val="000066"/>
                </a:solidFill>
                <a:cs typeface="Arial" charset="0"/>
              </a:rPr>
              <a:t>NIU </a:t>
            </a:r>
            <a:endParaRPr lang="sv-SE" sz="14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2" t="18985" r="15771" b="8949"/>
          <a:stretch/>
        </p:blipFill>
        <p:spPr>
          <a:xfrm>
            <a:off x="888130" y="1608983"/>
            <a:ext cx="2920674" cy="2201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5" r="35411"/>
          <a:stretch/>
        </p:blipFill>
        <p:spPr>
          <a:xfrm>
            <a:off x="50662" y="3479568"/>
            <a:ext cx="1332672" cy="2014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18" b="21424"/>
          <a:stretch/>
        </p:blipFill>
        <p:spPr>
          <a:xfrm>
            <a:off x="3136412" y="5184885"/>
            <a:ext cx="3741815" cy="100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011" y="3171427"/>
            <a:ext cx="2567789" cy="1440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653011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6"/>
          <p:cNvSpPr>
            <a:spLocks noGrp="1"/>
          </p:cNvSpPr>
          <p:nvPr>
            <p:ph type="ctrTitle"/>
          </p:nvPr>
        </p:nvSpPr>
        <p:spPr bwMode="auto">
          <a:xfrm>
            <a:off x="685800" y="203199"/>
            <a:ext cx="7772400" cy="12369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sv-SE" sz="3600" dirty="0">
                <a:solidFill>
                  <a:schemeClr val="tx1"/>
                </a:solidFill>
                <a:latin typeface="Calibri" charset="0"/>
                <a:ea typeface="MS PGothic" charset="0"/>
                <a:cs typeface="Arial Bold" charset="0"/>
              </a:rPr>
              <a:t>Vad vill vi uppnå ?</a:t>
            </a:r>
          </a:p>
        </p:txBody>
      </p:sp>
      <p:sp>
        <p:nvSpPr>
          <p:cNvPr id="4" name="Underrubrik 7"/>
          <p:cNvSpPr txBox="1">
            <a:spLocks/>
          </p:cNvSpPr>
          <p:nvPr/>
        </p:nvSpPr>
        <p:spPr bwMode="auto">
          <a:xfrm>
            <a:off x="262049" y="1208390"/>
            <a:ext cx="8687934" cy="3521819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66"/>
                </a:solidFill>
                <a:uFillTx/>
                <a:latin typeface="Arial"/>
                <a:ea typeface="+mj-ea"/>
                <a:cs typeface="Arial"/>
                <a:sym typeface="Calibri"/>
              </a:defRPr>
            </a:lvl1pPr>
            <a:lvl2pPr marL="4572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9144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3716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18288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2860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27432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2004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36576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Vad är feedback ?</a:t>
            </a: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Varför ger vi feedback ?</a:t>
            </a: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Hur ger vi feedback ?</a:t>
            </a: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endParaRPr lang="sv-SE" sz="2800" b="1" i="1" dirty="0">
              <a:solidFill>
                <a:schemeClr val="tx1"/>
              </a:solidFill>
              <a:latin typeface="Calibri" charset="0"/>
              <a:ea typeface="MS PGothic" charset="0"/>
              <a:cs typeface="Arial" charset="0"/>
            </a:endParaRP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endParaRPr lang="sv-SE" sz="2800" b="1" i="1" dirty="0">
              <a:solidFill>
                <a:schemeClr val="tx1"/>
              </a:solidFill>
              <a:latin typeface="Calibri" charset="0"/>
              <a:ea typeface="MS PGothic" charset="0"/>
              <a:cs typeface="Arial" charset="0"/>
            </a:endParaRP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endParaRPr lang="sv-SE" sz="2800" b="1" i="1" dirty="0">
              <a:solidFill>
                <a:schemeClr val="tx1"/>
              </a:solidFill>
              <a:latin typeface="Calibri" charset="0"/>
              <a:ea typeface="MS PGothic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Målsättning: </a:t>
            </a:r>
            <a:r>
              <a:rPr lang="sv-SE" sz="2800" b="1" i="1" dirty="0" smtClean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Belysa beteenden </a:t>
            </a: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och därmed</a:t>
            </a:r>
            <a:b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</a:b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                        hjälpa spelaren att bli sedd </a:t>
            </a:r>
            <a:r>
              <a:rPr lang="sv-SE" sz="2800" b="1" i="1" dirty="0" smtClean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och</a:t>
            </a:r>
            <a:br>
              <a:rPr lang="sv-SE" sz="2800" b="1" i="1" dirty="0" smtClean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</a:br>
            <a:r>
              <a:rPr lang="sv-SE" sz="2800" b="1" i="1" dirty="0" smtClean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				 utvecklas</a:t>
            </a: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 </a:t>
            </a:r>
            <a:r>
              <a:rPr lang="sv-SE" sz="2800" b="1" i="1" dirty="0" smtClean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ännu </a:t>
            </a: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mer.</a:t>
            </a:r>
            <a:b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</a:b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                        Effektivare och snabbare </a:t>
            </a:r>
            <a:r>
              <a:rPr lang="sv-SE" sz="2800" b="1" i="1" dirty="0" smtClean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utveckling</a:t>
            </a:r>
            <a:br>
              <a:rPr lang="sv-SE" sz="2800" b="1" i="1" dirty="0" smtClean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</a:br>
            <a:r>
              <a:rPr lang="sv-SE" sz="2800" b="1" i="1" dirty="0" smtClean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				 samt behålla spelarna.</a:t>
            </a:r>
            <a:endParaRPr lang="sv-SE" sz="2800" b="1" i="1" dirty="0">
              <a:solidFill>
                <a:schemeClr val="tx1"/>
              </a:solidFill>
              <a:latin typeface="Calibri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99310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ubrik 1"/>
          <p:cNvSpPr>
            <a:spLocks noGrp="1"/>
          </p:cNvSpPr>
          <p:nvPr>
            <p:ph type="ctrTitle"/>
          </p:nvPr>
        </p:nvSpPr>
        <p:spPr bwMode="auto">
          <a:xfrm>
            <a:off x="685800" y="342900"/>
            <a:ext cx="7772400" cy="676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sv-SE" sz="4400">
                <a:latin typeface="Calibri" charset="0"/>
                <a:ea typeface="MS PGothic" charset="0"/>
                <a:cs typeface="Arial Bold" charset="0"/>
                <a:hlinkClick r:id="rId2"/>
              </a:rPr>
              <a:t>www.hockeyakademin.se</a:t>
            </a:r>
            <a:r>
              <a:rPr lang="sv-SE" sz="4400">
                <a:latin typeface="Calibri" charset="0"/>
                <a:ea typeface="MS PGothic" charset="0"/>
                <a:cs typeface="Arial Bold" charset="0"/>
              </a:rPr>
              <a:t/>
            </a:r>
            <a:br>
              <a:rPr lang="sv-SE" sz="4400">
                <a:latin typeface="Calibri" charset="0"/>
                <a:ea typeface="MS PGothic" charset="0"/>
                <a:cs typeface="Arial Bold" charset="0"/>
              </a:rPr>
            </a:br>
            <a:r>
              <a:rPr lang="sv-SE" sz="1600" b="0">
                <a:latin typeface="Calibri" charset="0"/>
                <a:ea typeface="MS PGothic" charset="0"/>
                <a:cs typeface="Arial Bold" charset="0"/>
              </a:rPr>
              <a:t>Svenska Ishockeyförbundets officella sida för ledar- och spelarutveckling</a:t>
            </a:r>
          </a:p>
        </p:txBody>
      </p:sp>
      <p:sp>
        <p:nvSpPr>
          <p:cNvPr id="20482" name="Underrubrik 2"/>
          <p:cNvSpPr>
            <a:spLocks noGrp="1"/>
          </p:cNvSpPr>
          <p:nvPr>
            <p:ph type="subTitle" idx="1"/>
          </p:nvPr>
        </p:nvSpPr>
        <p:spPr bwMode="auto">
          <a:xfrm>
            <a:off x="685800" y="1585913"/>
            <a:ext cx="8107363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sz="1800" b="1">
                <a:latin typeface="Calibri" charset="0"/>
                <a:ea typeface="MS PGothic" charset="0"/>
                <a:cs typeface="Arial" charset="0"/>
              </a:rPr>
              <a:t>Gratis Utbildningsmaterial inom bl a:</a:t>
            </a:r>
          </a:p>
          <a:p>
            <a:r>
              <a:rPr lang="sv-SE" sz="1800">
                <a:latin typeface="Calibri" charset="0"/>
                <a:ea typeface="MS PGothic" charset="0"/>
                <a:cs typeface="Arial" charset="0"/>
              </a:rPr>
              <a:t>Övningar, Ishockeyns ABC, Fair Play, Fysisk träning</a:t>
            </a:r>
          </a:p>
          <a:p>
            <a:r>
              <a:rPr lang="sv-SE" sz="1800">
                <a:latin typeface="Calibri" charset="0"/>
                <a:ea typeface="MS PGothic" charset="0"/>
                <a:cs typeface="Arial" charset="0"/>
              </a:rPr>
              <a:t>Psykologisk träning, Kost, Skottrampsträning m.m</a:t>
            </a:r>
          </a:p>
          <a:p>
            <a:endParaRPr lang="sv-SE" sz="1800" b="1">
              <a:latin typeface="Calibri" charset="0"/>
              <a:ea typeface="MS PGothic" charset="0"/>
              <a:cs typeface="Arial" charset="0"/>
            </a:endParaRPr>
          </a:p>
          <a:p>
            <a:r>
              <a:rPr lang="sv-SE" sz="1800" b="1">
                <a:latin typeface="Calibri" charset="0"/>
                <a:ea typeface="MS PGothic" charset="0"/>
                <a:cs typeface="Arial" charset="0"/>
              </a:rPr>
              <a:t>Egen Youtubekanal:</a:t>
            </a:r>
          </a:p>
          <a:p>
            <a:r>
              <a:rPr lang="sv-SE" sz="1800">
                <a:latin typeface="Calibri" charset="0"/>
                <a:ea typeface="MS PGothic" charset="0"/>
                <a:cs typeface="Arial" charset="0"/>
              </a:rPr>
              <a:t>Ishockeyns tekniska grunder, Lidströms tips, tidigare DVD-produktioner</a:t>
            </a:r>
          </a:p>
          <a:p>
            <a:endParaRPr lang="sv-SE" sz="1800" b="1">
              <a:latin typeface="Calibri" charset="0"/>
              <a:ea typeface="MS PGothic" charset="0"/>
              <a:cs typeface="Arial" charset="0"/>
            </a:endParaRPr>
          </a:p>
          <a:p>
            <a:r>
              <a:rPr lang="sv-SE" sz="1800" b="1">
                <a:latin typeface="Calibri" charset="0"/>
                <a:ea typeface="MS PGothic" charset="0"/>
                <a:cs typeface="Arial" charset="0"/>
              </a:rPr>
              <a:t>Speciella sidor för spelare och föräldrar</a:t>
            </a:r>
          </a:p>
          <a:p>
            <a:endParaRPr lang="sv-SE" sz="1800" b="1">
              <a:latin typeface="Calibri" charset="0"/>
              <a:ea typeface="MS PGothic" charset="0"/>
              <a:cs typeface="Arial" charset="0"/>
            </a:endParaRPr>
          </a:p>
          <a:p>
            <a:r>
              <a:rPr lang="sv-SE" sz="1800" b="1">
                <a:latin typeface="Calibri" charset="0"/>
                <a:ea typeface="MS PGothic" charset="0"/>
                <a:cs typeface="Arial" charset="0"/>
              </a:rPr>
              <a:t>Kopplad till Sociala medier:</a:t>
            </a:r>
          </a:p>
          <a:p>
            <a:r>
              <a:rPr lang="sv-SE" sz="1800">
                <a:latin typeface="Calibri" charset="0"/>
                <a:ea typeface="MS PGothic" charset="0"/>
                <a:cs typeface="Arial" charset="0"/>
              </a:rPr>
              <a:t>Facebook: </a:t>
            </a:r>
            <a:r>
              <a:rPr lang="ja-JP" altLang="sv-SE" sz="1800">
                <a:latin typeface="Calibri" charset="0"/>
                <a:ea typeface="MS PGothic" charset="0"/>
                <a:cs typeface="Arial" charset="0"/>
              </a:rPr>
              <a:t>”</a:t>
            </a:r>
            <a:r>
              <a:rPr lang="sv-SE" altLang="ja-JP" sz="1800">
                <a:latin typeface="Calibri" charset="0"/>
                <a:ea typeface="MS PGothic" charset="0"/>
                <a:cs typeface="Arial" charset="0"/>
              </a:rPr>
              <a:t>Svensk Ishockey – Världens Bästa!</a:t>
            </a:r>
            <a:r>
              <a:rPr lang="ja-JP" altLang="sv-SE" sz="1800">
                <a:latin typeface="Calibri" charset="0"/>
                <a:ea typeface="MS PGothic" charset="0"/>
                <a:cs typeface="Arial" charset="0"/>
              </a:rPr>
              <a:t>”</a:t>
            </a:r>
            <a:endParaRPr lang="sv-SE" altLang="ja-JP" sz="1800">
              <a:latin typeface="Calibri" charset="0"/>
              <a:ea typeface="MS PGothic" charset="0"/>
              <a:cs typeface="Arial" charset="0"/>
            </a:endParaRPr>
          </a:p>
          <a:p>
            <a:r>
              <a:rPr lang="sv-SE" sz="1800">
                <a:latin typeface="Calibri" charset="0"/>
                <a:ea typeface="MS PGothic" charset="0"/>
                <a:cs typeface="Arial" charset="0"/>
              </a:rPr>
              <a:t>Twitter: swehockeyse</a:t>
            </a:r>
          </a:p>
          <a:p>
            <a:r>
              <a:rPr lang="sv-SE" sz="1800">
                <a:latin typeface="Calibri" charset="0"/>
                <a:ea typeface="MS PGothic" charset="0"/>
                <a:cs typeface="Arial" charset="0"/>
              </a:rPr>
              <a:t>Instagram: swehockeyse</a:t>
            </a:r>
          </a:p>
          <a:p>
            <a:endParaRPr lang="sv-SE" sz="1800">
              <a:latin typeface="Calibri" charset="0"/>
              <a:ea typeface="MS PGothic" charset="0"/>
              <a:cs typeface="Arial" charset="0"/>
            </a:endParaRPr>
          </a:p>
          <a:p>
            <a:endParaRPr lang="sv-SE" sz="1800">
              <a:latin typeface="Calibri" charset="0"/>
              <a:ea typeface="MS PGothic" charset="0"/>
              <a:cs typeface="Arial" charset="0"/>
            </a:endParaRPr>
          </a:p>
          <a:p>
            <a:endParaRPr lang="sv-SE" sz="2000" b="1">
              <a:latin typeface="Calibri" charset="0"/>
              <a:ea typeface="MS PGothic" charset="0"/>
              <a:cs typeface="Arial" charset="0"/>
            </a:endParaRPr>
          </a:p>
          <a:p>
            <a:endParaRPr lang="sv-SE" sz="2000" b="1">
              <a:latin typeface="Calibri" charset="0"/>
              <a:ea typeface="MS PGothic" charset="0"/>
              <a:cs typeface="Arial" charset="0"/>
            </a:endParaRPr>
          </a:p>
          <a:p>
            <a:endParaRPr lang="sv-SE" sz="1800" b="1">
              <a:latin typeface="Calibri" charset="0"/>
              <a:ea typeface="MS PGothic" charset="0"/>
              <a:cs typeface="Arial" charset="0"/>
            </a:endParaRPr>
          </a:p>
          <a:p>
            <a:endParaRPr lang="sv-SE" sz="2000" b="1">
              <a:latin typeface="Calibri" charset="0"/>
              <a:ea typeface="MS PGothic" charset="0"/>
              <a:cs typeface="Arial" charset="0"/>
            </a:endParaRPr>
          </a:p>
          <a:p>
            <a:endParaRPr lang="sv-SE" sz="2000">
              <a:latin typeface="Calibri" charset="0"/>
              <a:ea typeface="MS PGothic" charset="0"/>
              <a:cs typeface="Arial" charset="0"/>
            </a:endParaRPr>
          </a:p>
          <a:p>
            <a:endParaRPr lang="sv-SE" sz="2000">
              <a:latin typeface="Calibri" charset="0"/>
              <a:ea typeface="MS PGothic" charset="0"/>
              <a:cs typeface="Arial" charset="0"/>
            </a:endParaRPr>
          </a:p>
        </p:txBody>
      </p:sp>
      <p:pic>
        <p:nvPicPr>
          <p:cNvPr id="20483" name="Picture 2" descr="http://www.swehockey.se/ImageVaultFiles/id_18576/cf_34/Hockey_Akadem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1585913"/>
            <a:ext cx="1770062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2" descr="data:image/jpeg;base64,/9j/4AAQSkZJRgABAQAAAQABAAD/2wCEAAkGBwgHBhUIBwgWFRQVGRsUFBgXGBsXFxocIB0iGx4YGBUYHigmGCYlHx8UITEtJSosLi8uGyAzO0E4NykvLywBCgoKDg0OGhAQGysmICYwLTAsLC43LSwsLCwrNDcsLyw3Lyw3LCw3NCwsLywsLCwsLC0sLCwsLywsLCw0LCwsLP/AABEIAOEA4QMBEQACEQEDEQH/xAAcAAEAAQUBAQAAAAAAAAAAAAAABwECAwYIBQT/xABCEAEAAgACBAgKCAQHAQAAAAAAAQIDBAUGBxESMjQ2QXKRsRMWITFxc5KywdJRUlNVYYGDoRQjNcIVIlRiY6KjM//EABkBAQADAQEAAAAAAAAAAAAAAAABBAUDAv/EACgRAQABAwMCBwADAQAAAAAAAAABAgMxBBEyUXESExQhM1KxIkJhQf/aAAwDAQACEQMRAD8A2PX/AF2zWHnbaK0Pi8CKeTExI40z01rPRu6Z8+/97+n08THiqV7lyd9oR1i4uJjX4eNiTaZ882mZntleiIjCutSAAAAAAAAAAAAAAAAAAAAAAAK1taluFS0xP0x5JQN11L15zmRzlcnpbHnEwbTFeFad9qTPTwp8sx9O9Vv6amqN6cu1u7MTtKXfCU+vHazNlpzdjYlsbGti4k75tM2n0zO+W7EbRsz1qQAAAAAAAAAAAAAAAAAAAAAAAABTzg9rxn0r/qrdsuPk0dHvxy8Z2eAAAAAAAAAAAAAAAAAAAAAAAAAAAAAAAAAAAAAAAAAAAAAAAAAAAAAAAAAAAAAAAAAAAAAAAAAAH2aL0Vn9L4/gNG5W2Jbp3eaPTafJH5vFddNEb1SmKZnDedF7Lce8RfSukIr9NcOOFPt28kdkqletj+sO0WOsthy+zjV7Cj+ZhXv1rzHu7nCdXcl0izS+rxC1Y+7P/TF+d59Td6/ifKo6KW1B1ZnzaN3fqYnzJ9Vd6/h5VHRhvs71ct5stePRiW+Mp9Vc6o8ml4mtOoWh9G6Cxc/lLYkWw68KIm2+PP074dbWprqrimXiu1TETMIxaCuAAAAAAAAAAAAAAAAAAAA2jUrVDG1ixvD5iZpgVnda3Tafq0+M9CtfvxbjaMulu34uyZNHaPymjMrGVyOBFKR0R3zPTP4yzKqpqneVuIiI2h9LykAAAB4OvfNDM9T4w7WPkpeLnGUENhSAAAAAAAAAAAAAAAAAAAejq7ojF05pimQwp3cKd9p+rWPLNvh6ZhzuXIopmp6pp8U7J9yOUwMhlK5XK4cVpSODWIY1VU1TvK7EbRtDOhIAAAADwde+aGZ6nxh2sfJS8XOMoIbCkAAAAAAAAAAAAAAAAAAAlPZFouMLIYmlMSvlvPg6dWvn7Zn/AKs7WV7zFKzYp9t0hKTuAAAAAA8HXvmhmep8YdrHyUvFzjKCGwpAAAAAAAAAAAAAAAAAAKAnvUrKxlNVMvhbvLOHF59Nv8097GvzvcldtxtTD23J7AAfFpjSmV0Po+2dz191a9sz0REdMy90UTXO0IqqimN5RbpTaXpfM4kxo/DphV6PJw7/AJzPk/ZoUaOiM+6tN6qcPKnXjWaZ3/4tb2MP5HT01rp+vHm19VPHfWb73t7GH8h6e19f08yvqw53WzT+eytsrm9JTalo3WrwaRvj0xWJTTYt0zvEE3Kp9pl4rs8AAAAAAAAAAAAAAAAAAKW4oOjdGVimjcOkdFKx+0MOrMr8YfS8pAARhtizt5zGBkInyRFsWY/GZ4Md1u1oaKn2mpWvziEcrzgAAAAAAAAAAAAAAAAAAAAAAtvxZB0hkOQ4fUr3MKrMr8YZ0JAARFte5yYfqK+/dpaPhPdVv8mjrjiAAAAAAAAAAAAAAAAAAAAAAtvxZB0hkOQ4fUr3MKrMr8YZ0JAARFte5yYfqK+/dpaPhPdVv8mjrjiAAAAAAAAAAAAAAAAAAArFLWjfWsz+SNxXweJ9nPZJvBseDxPs57JN4NlLYeJwZ/lz2SbwbOjchyHD6te5h1ZX4wzoSAAiPa5S1tY8Oa1mf5Nej/fdpaOf4T3Vb/JpHg8T7OeyVveHHY8HifZz2SbwbHg8T7OeyTeDZSaWrG+1Zj8jcUSAAAAAAAAAAAAAAAJj2Uc1P1b/AAZer+Rbs8W5KrqAAAAAAAAAAjrbHj7sll8vv897X7I3f3Su6KPeZcL+IRe0VYAAAAAAAAAAAAAABMeyjmp+rf4MvV/It2eLclV1AAAAAAAAAARPtgx+FprBy+/i4U29q0x/a0dFH8ZlWvz7xDQl1wAAAAAAAAAAAAAAATHso5qfq3+DL1fyLdni3JVdQAAAAAAAAAEKbTcfw2t+JG/iVpT9t/fMtXSxtbhUvcmqrLkAAAAAAAAAAAAAAAmPZRzU/Vv8GXq/kW7PFuSq6gAAAAAAAAAIB1vx/wCJ1ozOJ/y2r7M8H4NmzG1ulRrneqXkOryAAAAAAAAAAAAAAA9XRmsumdFZb+G0dn5pTfNt0VpPlnzzvtWZcqrNFU71Q9RXVHtEvr8d9Zvve3sYfyPPp7X1/U+ZX1PHfWb73t7GH8h6e19f08yvqpbXjWaK/wBXt7GH8h6a19f082vqnDKXtiZSl7zvmaxM9jJnK7DMgAARttJ1i0xojTlMvo3PTh1nCi0xFaT5eFaN/wDmrPREL2ltUV0TNUf9V7tdUT7S1Px31m+97exh/Is+ntfX9cvMr6njvrN9729jD+Q9Pa+v6eZX1PHfWb72t7GH8h6e19f08yvq8HFxL42LOLi232tM2tP0zM75ntdojb2eFqQ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BW9ZpeaWjyxO6UCiQAAAAAAAAAAABbfiyDpDIchw+pXuYVWZX4wzoSAAiLa9zkw/UV9+7S0fCe6rf5NHXHEAAAAABQH2f4ZnPsJePHCfDLa9oWqWZyOkL6TyODNsHEmbW4Mb5pafPviOiZ3zv/AB3K+mvxVT4Zy63bcxO8NIW3FUAAAAAAAAAAAFt+LIOkMhyHD6le5hVZlfjDOhIACItr3OTD9RX37tLR8J7qt/k0dccQAAAAFAbLqbqpmtP52uJi4U1y9Zib3mN0Wj6tfpmfN+Cvfvxbj/XS3bmqf8TV/B5b7GGV4pW9oZcT/wCc+hEJQJrb/XMT0z3tizwhSr5PHdngAAAAAAAAAABbfiyDpDIchw+pXuYVWZX4wzoSAAiLa9zkw/UV9+7S0fCe6rf5NHXHEAAAAB9eif6hT0vFeE05dB5HkdfQxasr0M6E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sz="1800">
              <a:latin typeface="Arial" charset="0"/>
            </a:endParaRPr>
          </a:p>
        </p:txBody>
      </p:sp>
      <p:sp>
        <p:nvSpPr>
          <p:cNvPr id="20485" name="AutoShape 4" descr="data:image/jpeg;base64,/9j/4AAQSkZJRgABAQAAAQABAAD/2wCEAAkGBwgHBhUIBwgWFRQVGRsUFBgXGBsXFxocIB0iGx4YGBUYHigmGCYlHx8UITEtJSosLi8uGyAzO0E4NykvLywBCgoKDg0OGhAQGysmICYwLTAsLC43LSwsLCwrNDcsLyw3Lyw3LCw3NCwsLywsLCwsLC0sLCwsLywsLCw0LCwsLP/AABEIAOEA4QMBEQACEQEDEQH/xAAcAAEAAQUBAQAAAAAAAAAAAAAABwECAwYIBQT/xABCEAEAAgACBAgKCAQHAQAAAAAAAQIDBAUGBxESMjQ2QXKRsRMWITFxc5KywdJRUlNVYYGDoRQjNcIVIlRiY6KjM//EABkBAQADAQEAAAAAAAAAAAAAAAABBAUDAv/EACgRAQABAwMCBwADAQAAAAAAAAABAgMxBBEyUXESExQhM1KxIkJhQf/aAAwDAQACEQMRAD8A2PX/AF2zWHnbaK0Pi8CKeTExI40z01rPRu6Z8+/97+n08THiqV7lyd9oR1i4uJjX4eNiTaZ882mZntleiIjCutSAAAAAAAAAAAAAAAAAAAAAAAK1taluFS0xP0x5JQN11L15zmRzlcnpbHnEwbTFeFad9qTPTwp8sx9O9Vv6amqN6cu1u7MTtKXfCU+vHazNlpzdjYlsbGti4k75tM2n0zO+W7EbRsz1qQAAAAAAAAAAAAAAAAAAAAAAAABTzg9rxn0r/qrdsuPk0dHvxy8Z2eAAAAAAAAAAAAAAAAAAAAAAAAAAAAAAAAAAAAAAAAAAAAAAAAAAAAAAAAAAAAAAAAAAAAAAAAAAH2aL0Vn9L4/gNG5W2Jbp3eaPTafJH5vFddNEb1SmKZnDedF7Lce8RfSukIr9NcOOFPt28kdkqletj+sO0WOsthy+zjV7Cj+ZhXv1rzHu7nCdXcl0izS+rxC1Y+7P/TF+d59Td6/ifKo6KW1B1ZnzaN3fqYnzJ9Vd6/h5VHRhvs71ct5stePRiW+Mp9Vc6o8ml4mtOoWh9G6Cxc/lLYkWw68KIm2+PP074dbWprqrimXiu1TETMIxaCuAAAAAAAAAAAAAAAAAAAA2jUrVDG1ixvD5iZpgVnda3Tafq0+M9CtfvxbjaMulu34uyZNHaPymjMrGVyOBFKR0R3zPTP4yzKqpqneVuIiI2h9LykAAAB4OvfNDM9T4w7WPkpeLnGUENhSAAAAAAAAAAAAAAAAAAAejq7ojF05pimQwp3cKd9p+rWPLNvh6ZhzuXIopmp6pp8U7J9yOUwMhlK5XK4cVpSODWIY1VU1TvK7EbRtDOhIAAAADwde+aGZ6nxh2sfJS8XOMoIbCkAAAAAAAAAAAAAAAAAAAlPZFouMLIYmlMSvlvPg6dWvn7Zn/AKs7WV7zFKzYp9t0hKTuAAAAAA8HXvmhmep8YdrHyUvFzjKCGwpAAAAAAAAAAAAAAAAAAKAnvUrKxlNVMvhbvLOHF59Nv8097GvzvcldtxtTD23J7AAfFpjSmV0Po+2dz191a9sz0REdMy90UTXO0IqqimN5RbpTaXpfM4kxo/DphV6PJw7/AJzPk/ZoUaOiM+6tN6qcPKnXjWaZ3/4tb2MP5HT01rp+vHm19VPHfWb73t7GH8h6e19f08yvqw53WzT+eytsrm9JTalo3WrwaRvj0xWJTTYt0zvEE3Kp9pl4rs8AAAAAAAAAAAAAAAAAAKW4oOjdGVimjcOkdFKx+0MOrMr8YfS8pAARhtizt5zGBkInyRFsWY/GZ4Md1u1oaKn2mpWvziEcrzgAAAAAAAAAAAAAAAAAAAAAAtvxZB0hkOQ4fUr3MKrMr8YZ0JAARFte5yYfqK+/dpaPhPdVv8mjrjiAAAAAAAAAAAAAAAAAAAAAAtvxZB0hkOQ4fUr3MKrMr8YZ0JAARFte5yYfqK+/dpaPhPdVv8mjrjiAAAAAAAAAAAAAAAAAAArFLWjfWsz+SNxXweJ9nPZJvBseDxPs57JN4NlLYeJwZ/lz2SbwbOjchyHD6te5h1ZX4wzoSAAiPa5S1tY8Oa1mf5Nej/fdpaOf4T3Vb/JpHg8T7OeyVveHHY8HifZz2SbwbHg8T7OeyTeDZSaWrG+1Zj8jcUSAAAAAAAAAAAAAAAJj2Uc1P1b/AAZer+Rbs8W5KrqAAAAAAAAAAjrbHj7sll8vv897X7I3f3Su6KPeZcL+IRe0VYAAAAAAAAAAAAAABMeyjmp+rf4MvV/It2eLclV1AAAAAAAAAARPtgx+FprBy+/i4U29q0x/a0dFH8ZlWvz7xDQl1wAAAAAAAAAAAAAAATHso5qfq3+DL1fyLdni3JVdQAAAAAAAAAEKbTcfw2t+JG/iVpT9t/fMtXSxtbhUvcmqrLkAAAAAAAAAAAAAAAmPZRzU/Vv8GXq/kW7PFuSq6gAAAAAAAAAIB1vx/wCJ1ozOJ/y2r7M8H4NmzG1ulRrneqXkOryAAAAAAAAAAAAAAA9XRmsumdFZb+G0dn5pTfNt0VpPlnzzvtWZcqrNFU71Q9RXVHtEvr8d9Zvve3sYfyPPp7X1/U+ZX1PHfWb73t7GH8h6e19f08yvqpbXjWaK/wBXt7GH8h6a19f082vqnDKXtiZSl7zvmaxM9jJnK7DMgAARttJ1i0xojTlMvo3PTh1nCi0xFaT5eFaN/wDmrPREL2ltUV0TNUf9V7tdUT7S1Px31m+97exh/Is+ntfX9cvMr6njvrN9729jD+Q9Pa+v6eZX1PHfWb72t7GH8h6e19f08yvq8HFxL42LOLi232tM2tP0zM75ntdojb2eFqQ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BW9ZpeaWjyxO6UCiQAAAAAAAAAAABbfiyDpDIchw+pXuYVWZX4wzoSAAiLa9zkw/UV9+7S0fCe6rf5NHXHEAAAAABQH2f4ZnPsJePHCfDLa9oWqWZyOkL6TyODNsHEmbW4Mb5pafPviOiZ3zv/AB3K+mvxVT4Zy63bcxO8NIW3FUAAAAAAAAAAAFt+LIOkMhyHD6le5hVZlfjDOhIACItr3OTD9RX37tLR8J7qt/k0dccQAAAAFAbLqbqpmtP52uJi4U1y9Zib3mN0Wj6tfpmfN+Cvfvxbj/XS3bmqf8TV/B5b7GGV4pW9oZcT/wCc+hEJQJrb/XMT0z3tizwhSr5PHdngAAAAAAAAAABbfiyDpDIchw+pXuYVWZX4wzoSAAiLa9zkw/UV9+7S0fCe6rf5NHXHEAAAAB9eif6hT0vFeE05dB5HkdfQxasr0M6E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sz="1800">
              <a:latin typeface="Arial" charset="0"/>
            </a:endParaRPr>
          </a:p>
        </p:txBody>
      </p:sp>
      <p:sp>
        <p:nvSpPr>
          <p:cNvPr id="20486" name="AutoShape 6" descr="data:image/jpeg;base64,/9j/4AAQSkZJRgABAQAAAQABAAD/2wCEAAkGBwgHBhUIBwgWFRQVGRsUFBgXGBsXFxocIB0iGx4YGBUYHigmGCYlHx8UITEtJSosLi8uGyAzO0E4NykvLywBCgoKDg0OGhAQGysmICYwLTAsLC43LSwsLCwrNDcsLyw3Lyw3LCw3NCwsLywsLCwsLC0sLCwsLywsLCw0LCwsLP/AABEIAOEA4QMBEQACEQEDEQH/xAAcAAEAAQUBAQAAAAAAAAAAAAAABwECAwYIBQT/xABCEAEAAgACBAgKCAQHAQAAAAAAAQIDBAUGBxESMjQ2QXKRsRMWITFxc5KywdJRUlNVYYGDoRQjNcIVIlRiY6KjM//EABkBAQADAQEAAAAAAAAAAAAAAAABBAUDAv/EACgRAQABAwMCBwADAQAAAAAAAAABAgMxBBEyUXESExQhM1KxIkJhQf/aAAwDAQACEQMRAD8A2PX/AF2zWHnbaK0Pi8CKeTExI40z01rPRu6Z8+/97+n08THiqV7lyd9oR1i4uJjX4eNiTaZ882mZntleiIjCutSAAAAAAAAAAAAAAAAAAAAAAAK1taluFS0xP0x5JQN11L15zmRzlcnpbHnEwbTFeFad9qTPTwp8sx9O9Vv6amqN6cu1u7MTtKXfCU+vHazNlpzdjYlsbGti4k75tM2n0zO+W7EbRsz1qQAAAAAAAAAAAAAAAAAAAAAAAABTzg9rxn0r/qrdsuPk0dHvxy8Z2eAAAAAAAAAAAAAAAAAAAAAAAAAAAAAAAAAAAAAAAAAAAAAAAAAAAAAAAAAAAAAAAAAAAAAAAAAAH2aL0Vn9L4/gNG5W2Jbp3eaPTafJH5vFddNEb1SmKZnDedF7Lce8RfSukIr9NcOOFPt28kdkqletj+sO0WOsthy+zjV7Cj+ZhXv1rzHu7nCdXcl0izS+rxC1Y+7P/TF+d59Td6/ifKo6KW1B1ZnzaN3fqYnzJ9Vd6/h5VHRhvs71ct5stePRiW+Mp9Vc6o8ml4mtOoWh9G6Cxc/lLYkWw68KIm2+PP074dbWprqrimXiu1TETMIxaCuAAAAAAAAAAAAAAAAAAAA2jUrVDG1ixvD5iZpgVnda3Tafq0+M9CtfvxbjaMulu34uyZNHaPymjMrGVyOBFKR0R3zPTP4yzKqpqneVuIiI2h9LykAAAB4OvfNDM9T4w7WPkpeLnGUENhSAAAAAAAAAAAAAAAAAAAejq7ojF05pimQwp3cKd9p+rWPLNvh6ZhzuXIopmp6pp8U7J9yOUwMhlK5XK4cVpSODWIY1VU1TvK7EbRtDOhIAAAADwde+aGZ6nxh2sfJS8XOMoIbCkAAAAAAAAAAAAAAAAAAAlPZFouMLIYmlMSvlvPg6dWvn7Zn/AKs7WV7zFKzYp9t0hKTuAAAAAA8HXvmhmep8YdrHyUvFzjKCGwpAAAAAAAAAAAAAAAAAAKAnvUrKxlNVMvhbvLOHF59Nv8097GvzvcldtxtTD23J7AAfFpjSmV0Po+2dz191a9sz0REdMy90UTXO0IqqimN5RbpTaXpfM4kxo/DphV6PJw7/AJzPk/ZoUaOiM+6tN6qcPKnXjWaZ3/4tb2MP5HT01rp+vHm19VPHfWb73t7GH8h6e19f08yvqw53WzT+eytsrm9JTalo3WrwaRvj0xWJTTYt0zvEE3Kp9pl4rs8AAAAAAAAAAAAAAAAAAKW4oOjdGVimjcOkdFKx+0MOrMr8YfS8pAARhtizt5zGBkInyRFsWY/GZ4Md1u1oaKn2mpWvziEcrzgAAAAAAAAAAAAAAAAAAAAAAtvxZB0hkOQ4fUr3MKrMr8YZ0JAARFte5yYfqK+/dpaPhPdVv8mjrjiAAAAAAAAAAAAAAAAAAAAAAtvxZB0hkOQ4fUr3MKrMr8YZ0JAARFte5yYfqK+/dpaPhPdVv8mjrjiAAAAAAAAAAAAAAAAAAArFLWjfWsz+SNxXweJ9nPZJvBseDxPs57JN4NlLYeJwZ/lz2SbwbOjchyHD6te5h1ZX4wzoSAAiPa5S1tY8Oa1mf5Nej/fdpaOf4T3Vb/JpHg8T7OeyVveHHY8HifZz2SbwbHg8T7OeyTeDZSaWrG+1Zj8jcUSAAAAAAAAAAAAAAAJj2Uc1P1b/AAZer+Rbs8W5KrqAAAAAAAAAAjrbHj7sll8vv897X7I3f3Su6KPeZcL+IRe0VYAAAAAAAAAAAAAABMeyjmp+rf4MvV/It2eLclV1AAAAAAAAAARPtgx+FprBy+/i4U29q0x/a0dFH8ZlWvz7xDQl1wAAAAAAAAAAAAAAATHso5qfq3+DL1fyLdni3JVdQAAAAAAAAAEKbTcfw2t+JG/iVpT9t/fMtXSxtbhUvcmqrLkAAAAAAAAAAAAAAAmPZRzU/Vv8GXq/kW7PFuSq6gAAAAAAAAAIB1vx/wCJ1ozOJ/y2r7M8H4NmzG1ulRrneqXkOryAAAAAAAAAAAAAAA9XRmsumdFZb+G0dn5pTfNt0VpPlnzzvtWZcqrNFU71Q9RXVHtEvr8d9Zvve3sYfyPPp7X1/U+ZX1PHfWb73t7GH8h6e19f08yvqpbXjWaK/wBXt7GH8h6a19f082vqnDKXtiZSl7zvmaxM9jJnK7DMgAARttJ1i0xojTlMvo3PTh1nCi0xFaT5eFaN/wDmrPREL2ltUV0TNUf9V7tdUT7S1Px31m+97exh/Is+ntfX9cvMr6njvrN9729jD+Q9Pa+v6eZX1PHfWb72t7GH8h6e19f08yvq8HFxL42LOLi232tM2tP0zM75ntdojb2eFqQ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BW9ZpeaWjyxO6UCiQAAAAAAAAAAABbfiyDpDIchw+pXuYVWZX4wzoSAAiLa9zkw/UV9+7S0fCe6rf5NHXHEAAAAABQH2f4ZnPsJePHCfDLa9oWqWZyOkL6TyODNsHEmbW4Mb5pafPviOiZ3zv/AB3K+mvxVT4Zy63bcxO8NIW3FUAAAAAAAAAAAFt+LIOkMhyHD6le5hVZlfjDOhIACItr3OTD9RX37tLR8J7qt/k0dccQAAAAFAbLqbqpmtP52uJi4U1y9Zib3mN0Wj6tfpmfN+Cvfvxbj/XS3bmqf8TV/B5b7GGV4pW9oZcT/wCc+hEJQJrb/XMT0z3tizwhSr5PHdngAAAAAAAAAABbfiyDpDIchw+pXuYVWZX4wzoSAAiLa9zkw/UV9+7S0fCe6rf5NHXHEAAAAB9eif6hT0vFeE05dB5HkdfQxasr0M6E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58802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6"/>
          <p:cNvSpPr>
            <a:spLocks noGrp="1"/>
          </p:cNvSpPr>
          <p:nvPr>
            <p:ph type="ctrTitle"/>
          </p:nvPr>
        </p:nvSpPr>
        <p:spPr bwMode="auto">
          <a:xfrm>
            <a:off x="685800" y="203199"/>
            <a:ext cx="7772400" cy="12369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sv-SE" sz="3600" dirty="0">
                <a:solidFill>
                  <a:schemeClr val="tx1"/>
                </a:solidFill>
                <a:latin typeface="Calibri" charset="0"/>
                <a:ea typeface="MS PGothic" charset="0"/>
                <a:cs typeface="Arial Bold" charset="0"/>
              </a:rPr>
              <a:t>KVÄLLENS UPPLÄGG</a:t>
            </a:r>
          </a:p>
        </p:txBody>
      </p:sp>
      <p:sp>
        <p:nvSpPr>
          <p:cNvPr id="4" name="Underrubrik 7"/>
          <p:cNvSpPr txBox="1">
            <a:spLocks/>
          </p:cNvSpPr>
          <p:nvPr/>
        </p:nvSpPr>
        <p:spPr bwMode="auto">
          <a:xfrm>
            <a:off x="262049" y="1630992"/>
            <a:ext cx="8687934" cy="436978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66"/>
                </a:solidFill>
                <a:uFillTx/>
                <a:latin typeface="Arial"/>
                <a:ea typeface="+mj-ea"/>
                <a:cs typeface="Arial"/>
                <a:sym typeface="Calibri"/>
              </a:defRPr>
            </a:lvl1pPr>
            <a:lvl2pPr marL="4572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9144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3716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18288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2860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27432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2004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365760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Teoripass</a:t>
            </a: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Case, baserat på film och/eller rita och ta fram </a:t>
            </a:r>
            <a:r>
              <a:rPr lang="sv-SE" sz="2800" b="1" i="1" dirty="0" smtClean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beteenden.</a:t>
            </a:r>
            <a:endParaRPr lang="sv-SE" sz="2800" b="1" i="1" dirty="0">
              <a:solidFill>
                <a:schemeClr val="tx1"/>
              </a:solidFill>
              <a:latin typeface="Calibri" charset="0"/>
              <a:ea typeface="MS PGothic" charset="0"/>
              <a:cs typeface="Arial" charset="0"/>
            </a:endParaRP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endParaRPr lang="sv-SE" sz="2800" b="1" i="1" dirty="0">
              <a:solidFill>
                <a:schemeClr val="tx1"/>
              </a:solidFill>
              <a:latin typeface="Calibri" charset="0"/>
              <a:ea typeface="MS PGothic" charset="0"/>
              <a:cs typeface="Arial" charset="0"/>
            </a:endParaRPr>
          </a:p>
          <a:p>
            <a:pPr marL="457200" indent="-457200">
              <a:lnSpc>
                <a:spcPct val="80000"/>
              </a:lnSpc>
              <a:buFont typeface="Wingdings" charset="2"/>
              <a:buChar char="Ø"/>
            </a:pPr>
            <a:r>
              <a:rPr lang="sv-SE" sz="2800" b="1" i="1" dirty="0">
                <a:solidFill>
                  <a:schemeClr val="tx1"/>
                </a:solidFill>
                <a:latin typeface="Calibri" charset="0"/>
                <a:ea typeface="MS PGothic" charset="0"/>
                <a:cs typeface="Arial" charset="0"/>
              </a:rPr>
              <a:t>ÅTERKOPPLING</a:t>
            </a:r>
          </a:p>
        </p:txBody>
      </p:sp>
    </p:spTree>
    <p:extLst>
      <p:ext uri="{BB962C8B-B14F-4D97-AF65-F5344CB8AC3E}">
        <p14:creationId xmlns:p14="http://schemas.microsoft.com/office/powerpoint/2010/main" val="251901439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akgrund_SvIHF_1.png" descr="Bakgrund_SvIHF_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14300" y="-9525"/>
            <a:ext cx="9266238" cy="6951663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>
            <a:spLocks noGrp="1"/>
          </p:cNvSpPr>
          <p:nvPr>
            <p:ph type="title" idx="4294967295"/>
          </p:nvPr>
        </p:nvSpPr>
        <p:spPr>
          <a:xfrm>
            <a:off x="165100" y="4878387"/>
            <a:ext cx="8891588" cy="11049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defRPr sz="3200" b="1">
                <a:solidFill>
                  <a:srgbClr val="FAD72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sv-SE" dirty="0"/>
              <a:t>BAKGRUND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57005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Skärmavbild 2017-04-10 kl. 17.20.5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21">
            <a:off x="4462799" y="2658673"/>
            <a:ext cx="3522058" cy="2639625"/>
          </a:xfrm>
          <a:prstGeom prst="rect">
            <a:avLst/>
          </a:prstGeom>
        </p:spPr>
      </p:pic>
      <p:pic>
        <p:nvPicPr>
          <p:cNvPr id="4" name="Bildobjekt 3" descr="Lärares olika hälsninga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36205">
            <a:off x="167749" y="1185276"/>
            <a:ext cx="4383474" cy="1930948"/>
          </a:xfrm>
          <a:prstGeom prst="rect">
            <a:avLst/>
          </a:prstGeom>
        </p:spPr>
      </p:pic>
      <p:sp>
        <p:nvSpPr>
          <p:cNvPr id="5" name="Film 4">
            <a:hlinkClick r:id="rId5" action="ppaction://hlinkfile" highlightClick="1"/>
          </p:cNvPr>
          <p:cNvSpPr/>
          <p:nvPr/>
        </p:nvSpPr>
        <p:spPr>
          <a:xfrm>
            <a:off x="646739" y="811321"/>
            <a:ext cx="799603" cy="505604"/>
          </a:xfrm>
          <a:prstGeom prst="actionButtonMovie">
            <a:avLst/>
          </a:prstGeom>
          <a:solidFill>
            <a:srgbClr val="FFFF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Film 6">
            <a:hlinkClick r:id="rId6" action="ppaction://hlinkfile" highlightClick="1"/>
          </p:cNvPr>
          <p:cNvSpPr/>
          <p:nvPr/>
        </p:nvSpPr>
        <p:spPr>
          <a:xfrm>
            <a:off x="4585499" y="5079109"/>
            <a:ext cx="799603" cy="505604"/>
          </a:xfrm>
          <a:prstGeom prst="actionButtonMovie">
            <a:avLst/>
          </a:prstGeom>
          <a:solidFill>
            <a:srgbClr val="FFFF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Film 4">
            <a:hlinkClick r:id="rId7" action="ppaction://hlinkfile" highlightClick="1"/>
          </p:cNvPr>
          <p:cNvSpPr/>
          <p:nvPr/>
        </p:nvSpPr>
        <p:spPr>
          <a:xfrm>
            <a:off x="7108894" y="537700"/>
            <a:ext cx="799603" cy="505604"/>
          </a:xfrm>
          <a:prstGeom prst="actionButtonMovie">
            <a:avLst/>
          </a:prstGeom>
          <a:solidFill>
            <a:srgbClr val="FFFF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079697" y="1043304"/>
            <a:ext cx="2857995" cy="44921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/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83771" marR="0" indent="-326571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19200" marR="0" indent="-3048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373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2352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924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496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6068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64000" marR="0" indent="-4064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sv-SE" sz="2400" dirty="0">
                <a:latin typeface="Calibri" charset="0"/>
                <a:ea typeface="ＭＳ Ｐゴシック" charset="0"/>
                <a:cs typeface="ＭＳ Ｐゴシック" charset="0"/>
              </a:rPr>
              <a:t>Håll ögonen på bollen</a:t>
            </a:r>
          </a:p>
          <a:p>
            <a:pPr hangingPunct="1">
              <a:buFont typeface="Wingdings" charset="2"/>
              <a:buChar char="Ø"/>
            </a:pPr>
            <a:endParaRPr lang="sv-SE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hangingPunct="1">
              <a:buFont typeface="Wingdings" charset="2"/>
              <a:buChar char="Ø"/>
            </a:pPr>
            <a:endParaRPr lang="sv-SE" sz="2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3939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sz="4000">
                <a:latin typeface="Calibri" charset="0"/>
                <a:ea typeface="ＭＳ Ｐゴシック" charset="0"/>
                <a:cs typeface="ＭＳ Ｐゴシック" charset="0"/>
              </a:rPr>
              <a:t>Statistik individuell feedback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237518"/>
            <a:ext cx="8229600" cy="36687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sz="2400" dirty="0">
                <a:latin typeface="Calibri" charset="0"/>
                <a:ea typeface="ＭＳ Ｐゴシック" charset="0"/>
                <a:cs typeface="ＭＳ Ｐゴシック" charset="0"/>
              </a:rPr>
              <a:t>38 </a:t>
            </a:r>
            <a:r>
              <a:rPr lang="sv-SE" sz="2400" dirty="0" err="1">
                <a:latin typeface="Calibri" charset="0"/>
                <a:ea typeface="ＭＳ Ｐゴシック" charset="0"/>
                <a:cs typeface="ＭＳ Ｐゴシック" charset="0"/>
              </a:rPr>
              <a:t>st</a:t>
            </a:r>
            <a:r>
              <a:rPr lang="sv-SE" sz="2400" dirty="0">
                <a:latin typeface="Calibri" charset="0"/>
                <a:ea typeface="ＭＳ Ｐゴシック" charset="0"/>
                <a:cs typeface="ＭＳ Ｐゴシック" charset="0"/>
              </a:rPr>
              <a:t> analyserade träningar U10-U16</a:t>
            </a:r>
          </a:p>
          <a:p>
            <a:r>
              <a:rPr lang="sv-SE" sz="2400" dirty="0">
                <a:latin typeface="Calibri" charset="0"/>
                <a:ea typeface="ＭＳ Ｐゴシック" charset="0"/>
                <a:cs typeface="ＭＳ Ｐゴシック" charset="0"/>
              </a:rPr>
              <a:t>Följde en spelare under respektive träning</a:t>
            </a:r>
          </a:p>
          <a:p>
            <a:r>
              <a:rPr lang="sv-SE" sz="2400" dirty="0">
                <a:latin typeface="Calibri" charset="0"/>
                <a:ea typeface="ＭＳ Ｐゴシック" charset="0"/>
                <a:cs typeface="ＭＳ Ｐゴシック" charset="0"/>
              </a:rPr>
              <a:t>71 </a:t>
            </a:r>
            <a:r>
              <a:rPr lang="sv-SE" sz="2400" dirty="0" err="1">
                <a:latin typeface="Calibri" charset="0"/>
                <a:ea typeface="ＭＳ Ｐゴシック" charset="0"/>
                <a:cs typeface="ＭＳ Ｐゴシック" charset="0"/>
              </a:rPr>
              <a:t>st</a:t>
            </a:r>
            <a:r>
              <a:rPr lang="sv-SE" sz="2400" dirty="0">
                <a:latin typeface="Calibri" charset="0"/>
                <a:ea typeface="ＭＳ Ｐゴシック" charset="0"/>
                <a:cs typeface="ＭＳ Ｐゴシック" charset="0"/>
              </a:rPr>
              <a:t> noterade individuella feedback situationer på 38 träningar.</a:t>
            </a:r>
          </a:p>
          <a:p>
            <a:r>
              <a:rPr lang="sv-SE" sz="2400" dirty="0">
                <a:latin typeface="Calibri" charset="0"/>
                <a:ea typeface="ＭＳ Ｐゴシック" charset="0"/>
                <a:cs typeface="ＭＳ Ｐゴシック" charset="0"/>
              </a:rPr>
              <a:t>Medelvärde 1.8 individuella feedback på spelare som följdes.</a:t>
            </a:r>
          </a:p>
          <a:p>
            <a:pPr>
              <a:buFont typeface="Arial" charset="0"/>
              <a:buNone/>
            </a:pPr>
            <a:endParaRPr lang="sv-SE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sv-SE" sz="2400" dirty="0">
                <a:latin typeface="Calibri" charset="0"/>
                <a:ea typeface="ＭＳ Ｐゴシック" charset="0"/>
                <a:cs typeface="ＭＳ Ｐゴシック" charset="0"/>
              </a:rPr>
              <a:t>23 </a:t>
            </a:r>
            <a:r>
              <a:rPr lang="sv-SE" sz="2400" dirty="0" err="1">
                <a:latin typeface="Calibri" charset="0"/>
                <a:ea typeface="ＭＳ Ｐゴシック" charset="0"/>
                <a:cs typeface="ＭＳ Ｐゴシック" charset="0"/>
              </a:rPr>
              <a:t>st</a:t>
            </a:r>
            <a:r>
              <a:rPr lang="sv-SE" sz="2400" dirty="0">
                <a:latin typeface="Calibri" charset="0"/>
                <a:ea typeface="ＭＳ Ｐゴシック" charset="0"/>
                <a:cs typeface="ＭＳ Ｐゴシック" charset="0"/>
              </a:rPr>
              <a:t> av isträningarna innehöll 0-1 </a:t>
            </a:r>
            <a:r>
              <a:rPr lang="sv-SE" sz="2400" dirty="0" err="1">
                <a:latin typeface="Calibri" charset="0"/>
                <a:ea typeface="ＭＳ Ｐゴシック" charset="0"/>
                <a:cs typeface="ＭＳ Ｐゴシック" charset="0"/>
              </a:rPr>
              <a:t>st</a:t>
            </a:r>
            <a:r>
              <a:rPr lang="sv-SE" sz="2400" dirty="0">
                <a:latin typeface="Calibri" charset="0"/>
                <a:ea typeface="ＭＳ Ｐゴシック" charset="0"/>
                <a:cs typeface="ＭＳ Ｐゴシック" charset="0"/>
              </a:rPr>
              <a:t> ind. feedback		</a:t>
            </a:r>
          </a:p>
          <a:p>
            <a:pPr lvl="4"/>
            <a:endParaRPr lang="sv-SE" sz="1600" dirty="0">
              <a:latin typeface="Calibri" charset="0"/>
              <a:ea typeface="ＭＳ Ｐゴシック" charset="0"/>
            </a:endParaRPr>
          </a:p>
          <a:p>
            <a:r>
              <a:rPr lang="sv-SE" sz="2400" dirty="0">
                <a:latin typeface="Calibri" charset="0"/>
                <a:ea typeface="ＭＳ Ｐゴシック" charset="0"/>
                <a:cs typeface="ＭＳ Ｐゴシック" charset="0"/>
              </a:rPr>
              <a:t>Stationsträningar innehåller fler individuella feedback </a:t>
            </a:r>
          </a:p>
          <a:p>
            <a:pPr>
              <a:buFont typeface="Arial" charset="0"/>
              <a:buNone/>
            </a:pPr>
            <a:r>
              <a:rPr lang="sv-SE" sz="2400" dirty="0">
                <a:latin typeface="Calibri" charset="0"/>
                <a:ea typeface="ＭＳ Ｐゴシック" charset="0"/>
                <a:cs typeface="ＭＳ Ｐゴシック" charset="0"/>
              </a:rPr>
              <a:t>      2 gånger eller fler.</a:t>
            </a:r>
          </a:p>
          <a:p>
            <a:endParaRPr lang="sv-SE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endParaRPr lang="sv-SE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sv-SE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sv-SE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sv-SE" sz="2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" name="Rectangle 2"/>
          <p:cNvSpPr txBox="1">
            <a:spLocks noChangeArrowheads="1"/>
          </p:cNvSpPr>
          <p:nvPr/>
        </p:nvSpPr>
        <p:spPr bwMode="auto">
          <a:xfrm>
            <a:off x="609600" y="1235075"/>
            <a:ext cx="34004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ctr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endParaRPr lang="sv-SE" sz="3200">
              <a:latin typeface="Calibri" charset="0"/>
            </a:endParaRPr>
          </a:p>
        </p:txBody>
      </p:sp>
      <p:pic>
        <p:nvPicPr>
          <p:cNvPr id="4101" name="Picture 5" descr="konsulter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294" y="5222067"/>
            <a:ext cx="2734809" cy="104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3754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sz="4000">
                <a:latin typeface="Calibri" charset="0"/>
                <a:ea typeface="ＭＳ Ｐゴシック" charset="0"/>
                <a:cs typeface="ＭＳ Ｐゴシック" charset="0"/>
              </a:rPr>
              <a:t>Reflektion från analysen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7637"/>
            <a:ext cx="8229600" cy="452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sv-SE" sz="2400" dirty="0">
                <a:latin typeface="Calibri" charset="0"/>
                <a:ea typeface="ＭＳ Ｐゴシック" charset="0"/>
                <a:cs typeface="ＭＳ Ｐゴシック" charset="0"/>
              </a:rPr>
              <a:t>Spelarna får mer individuell feedback då träningen är organiserad som </a:t>
            </a:r>
            <a:r>
              <a:rPr lang="sv-SE" sz="2400" u="sng" dirty="0">
                <a:latin typeface="Calibri" charset="0"/>
                <a:ea typeface="ＭＳ Ｐゴシック" charset="0"/>
                <a:cs typeface="ＭＳ Ｐゴシック" charset="0"/>
              </a:rPr>
              <a:t>stationsträning</a:t>
            </a:r>
            <a:r>
              <a:rPr lang="sv-SE" sz="2400" dirty="0">
                <a:latin typeface="Calibri" charset="0"/>
                <a:ea typeface="ＭＳ Ｐゴシック" charset="0"/>
                <a:cs typeface="ＭＳ Ｐゴシック" charset="0"/>
              </a:rPr>
              <a:t> eller i </a:t>
            </a:r>
            <a:r>
              <a:rPr lang="sv-SE" sz="2400" u="sng" dirty="0">
                <a:latin typeface="Calibri" charset="0"/>
                <a:ea typeface="ＭＳ Ｐゴシック" charset="0"/>
                <a:cs typeface="ＭＳ Ｐゴシック" charset="0"/>
              </a:rPr>
              <a:t>mindre enheter</a:t>
            </a:r>
            <a:r>
              <a:rPr lang="sv-SE" sz="2400" dirty="0">
                <a:latin typeface="Calibri" charset="0"/>
                <a:ea typeface="ＭＳ Ｐゴシック" charset="0"/>
                <a:cs typeface="ＭＳ Ｐゴシック" charset="0"/>
              </a:rPr>
              <a:t>. Färre spelare / tränare. Mer tid för varje spelare. Mer engagemang hos varje tränare </a:t>
            </a:r>
            <a:r>
              <a:rPr lang="sv-SE" sz="2400" dirty="0" err="1">
                <a:latin typeface="Calibri" charset="0"/>
                <a:ea typeface="ＭＳ Ｐゴシック" charset="0"/>
                <a:cs typeface="ＭＳ Ｐゴシック" charset="0"/>
              </a:rPr>
              <a:t>p.g.a</a:t>
            </a:r>
            <a:r>
              <a:rPr lang="sv-SE" sz="2400" dirty="0">
                <a:latin typeface="Calibri" charset="0"/>
                <a:ea typeface="ＭＳ Ｐゴシック" charset="0"/>
                <a:cs typeface="ＭＳ Ｐゴシック" charset="0"/>
              </a:rPr>
              <a:t> ansvaret för övningen.</a:t>
            </a:r>
          </a:p>
          <a:p>
            <a:pPr>
              <a:buFont typeface="Wingdings" charset="2"/>
              <a:buChar char="Ø"/>
            </a:pPr>
            <a:r>
              <a:rPr lang="sv-SE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Tränarnas </a:t>
            </a:r>
            <a:r>
              <a:rPr lang="sv-SE" sz="2400" b="1" u="sng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placering</a:t>
            </a:r>
            <a:r>
              <a:rPr lang="sv-SE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för att kunna ge feedback har varit viktig. Det vanligaste man ser är </a:t>
            </a:r>
            <a:r>
              <a:rPr lang="sv-SE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att </a:t>
            </a:r>
            <a:r>
              <a:rPr lang="sv-SE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en tränare driver träningen, de övriga ganska passiva och flyttar puckar.</a:t>
            </a:r>
          </a:p>
          <a:p>
            <a:pPr>
              <a:buFont typeface="Wingdings" charset="2"/>
              <a:buChar char="Ø"/>
            </a:pPr>
            <a:r>
              <a:rPr lang="sv-SE" sz="2400" dirty="0">
                <a:latin typeface="Calibri" charset="0"/>
                <a:ea typeface="ＭＳ Ｐゴシック" charset="0"/>
                <a:cs typeface="ＭＳ Ｐゴシック" charset="0"/>
              </a:rPr>
              <a:t>Vi behöver få alla tränare på isen aktiva, rätt placerade och engagerade.</a:t>
            </a:r>
          </a:p>
          <a:p>
            <a:pPr>
              <a:buFont typeface="Wingdings" charset="2"/>
              <a:buChar char="Ø"/>
            </a:pPr>
            <a:r>
              <a:rPr lang="sv-SE" sz="2400" b="1" u="sng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Bra organiserade träningar</a:t>
            </a:r>
            <a:r>
              <a:rPr lang="sv-SE" sz="24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gjorde tränare mer aktiva och gav då också </a:t>
            </a:r>
            <a:r>
              <a:rPr lang="sv-SE" sz="2400" b="1" u="sng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mer individuell feedback</a:t>
            </a:r>
            <a:r>
              <a:rPr lang="sv-SE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buFont typeface="Wingdings" charset="2"/>
              <a:buChar char="Ø"/>
            </a:pPr>
            <a:endParaRPr lang="sv-SE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2"/>
              <a:buChar char="Ø"/>
            </a:pPr>
            <a:endParaRPr lang="sv-SE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2"/>
              <a:buChar char="Ø"/>
            </a:pPr>
            <a:endParaRPr lang="sv-SE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2"/>
              <a:buChar char="Ø"/>
            </a:pPr>
            <a:endParaRPr lang="sv-SE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2"/>
              <a:buChar char="Ø"/>
            </a:pPr>
            <a:endParaRPr lang="sv-SE" sz="2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8" name="Rectangle 2"/>
          <p:cNvSpPr txBox="1">
            <a:spLocks noChangeArrowheads="1"/>
          </p:cNvSpPr>
          <p:nvPr/>
        </p:nvSpPr>
        <p:spPr bwMode="auto">
          <a:xfrm>
            <a:off x="609600" y="1235075"/>
            <a:ext cx="34004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ctr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endParaRPr lang="sv-SE" sz="3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88442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PT">
  <a:themeElements>
    <a:clrScheme name="PP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P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PP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PT">
  <a:themeElements>
    <a:clrScheme name="PP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P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PP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7931</TotalTime>
  <Words>1989</Words>
  <Application>Microsoft Macintosh PowerPoint</Application>
  <PresentationFormat>Bildspel på skärmen (4:3)</PresentationFormat>
  <Paragraphs>374</Paragraphs>
  <Slides>40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40</vt:i4>
      </vt:variant>
    </vt:vector>
  </HeadingPairs>
  <TitlesOfParts>
    <vt:vector size="41" baseType="lpstr">
      <vt:lpstr>PPT</vt:lpstr>
      <vt:lpstr>FEEDBACKVERKTYG FÖR  ATT UTVECKLA  &amp; BEHÅLLA SPELAREN</vt:lpstr>
      <vt:lpstr>Detta kommer vi ta upp</vt:lpstr>
      <vt:lpstr>Varför detta tema just nu?</vt:lpstr>
      <vt:lpstr>Vad vill vi uppnå ?</vt:lpstr>
      <vt:lpstr>KVÄLLENS UPPLÄGG</vt:lpstr>
      <vt:lpstr>BAKGRUND</vt:lpstr>
      <vt:lpstr>PowerPoint-presentation</vt:lpstr>
      <vt:lpstr>Statistik individuell feedback</vt:lpstr>
      <vt:lpstr>Reflektion från analysen</vt:lpstr>
      <vt:lpstr>Diskussion</vt:lpstr>
      <vt:lpstr>VAD ÄR FEEDBACK ?</vt:lpstr>
      <vt:lpstr>VAD ÄR FEEDBACK ?</vt:lpstr>
      <vt:lpstr>FEEDBACKSPIRALEN</vt:lpstr>
      <vt:lpstr>VARFÖR GE FEEDBACK ?</vt:lpstr>
      <vt:lpstr>Övning</vt:lpstr>
      <vt:lpstr>HUR GER VI FEEDBACK ?</vt:lpstr>
      <vt:lpstr>NÄR?</vt:lpstr>
      <vt:lpstr>HUR?</vt:lpstr>
      <vt:lpstr>Feedback</vt:lpstr>
      <vt:lpstr>Feedback</vt:lpstr>
      <vt:lpstr>Stefan och Per är hockeytränare för ett lag och de sitter och diskuterar sina adepter. De uttrycker sig inte i specifika beteendetermer utan, tvärtom i övergripande formuleringar. </vt:lpstr>
      <vt:lpstr>Tränarbeteenden  med fokus på resultat</vt:lpstr>
      <vt:lpstr>Tränarbeteenden  med fokus på utveckling</vt:lpstr>
      <vt:lpstr>Case 1 - Speedupsövningar</vt:lpstr>
      <vt:lpstr>Case 2 – Passning/Mottagning</vt:lpstr>
      <vt:lpstr>Case 3 – Komplex övning</vt:lpstr>
      <vt:lpstr>Case 4 – Smålagsspel</vt:lpstr>
      <vt:lpstr>Värdering, vilken typ av tränare/ledare vill du vara = Individuell målsättning 2017-2018</vt:lpstr>
      <vt:lpstr>VERKTYG FÖR BRA FEEDBACK</vt:lpstr>
      <vt:lpstr>TRÄNARENS PLACERING PÅ ISEN</vt:lpstr>
      <vt:lpstr>PowerPoint-presentation</vt:lpstr>
      <vt:lpstr>SAMMANFATTNING</vt:lpstr>
      <vt:lpstr>Beteendeorienterat -  ledarskap!</vt:lpstr>
      <vt:lpstr>ÅTERKOPPLINGEN</vt:lpstr>
      <vt:lpstr>Referenser</vt:lpstr>
      <vt:lpstr>INFORMATION FRÅN SIF</vt:lpstr>
      <vt:lpstr>PowerPoint-presentation</vt:lpstr>
      <vt:lpstr>PowerPoint-presentation</vt:lpstr>
      <vt:lpstr>PowerPoint-presentation</vt:lpstr>
      <vt:lpstr>www.hockeyakademin.se Svenska Ishockeyförbundets officella sida för ledar- och spelarutveckling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FB 27 FEEDBACKVERKTYG FÖR ATT UTVECKLA SPELAREN</dc:title>
  <dc:creator>Anders Ottosson</dc:creator>
  <cp:lastModifiedBy>Anders Ottosson</cp:lastModifiedBy>
  <cp:revision>425</cp:revision>
  <cp:lastPrinted>2016-10-27T10:28:46Z</cp:lastPrinted>
  <dcterms:modified xsi:type="dcterms:W3CDTF">2017-09-18T09:39:01Z</dcterms:modified>
</cp:coreProperties>
</file>